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318" r:id="rId5"/>
    <p:sldId id="327" r:id="rId6"/>
    <p:sldId id="328" r:id="rId7"/>
    <p:sldId id="329" r:id="rId8"/>
    <p:sldId id="330" r:id="rId9"/>
    <p:sldId id="315" r:id="rId10"/>
    <p:sldId id="331" r:id="rId11"/>
    <p:sldId id="332" r:id="rId12"/>
    <p:sldId id="333" r:id="rId13"/>
    <p:sldId id="339" r:id="rId14"/>
    <p:sldId id="340" r:id="rId15"/>
    <p:sldId id="341" r:id="rId16"/>
    <p:sldId id="321" r:id="rId17"/>
    <p:sldId id="322" r:id="rId18"/>
    <p:sldId id="342" r:id="rId19"/>
    <p:sldId id="320" r:id="rId20"/>
    <p:sldId id="343" r:id="rId21"/>
    <p:sldId id="344" r:id="rId22"/>
    <p:sldId id="317" r:id="rId23"/>
    <p:sldId id="323" r:id="rId24"/>
    <p:sldId id="324" r:id="rId25"/>
    <p:sldId id="325" r:id="rId26"/>
    <p:sldId id="326" r:id="rId27"/>
    <p:sldId id="31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94643"/>
  </p:normalViewPr>
  <p:slideViewPr>
    <p:cSldViewPr snapToGrid="0" snapToObjects="1">
      <p:cViewPr varScale="1">
        <p:scale>
          <a:sx n="88" d="100"/>
          <a:sy n="88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636F0-B237-43F0-8B9B-60F1AA6563A7}" type="doc">
      <dgm:prSet loTypeId="urn:microsoft.com/office/officeart/2005/8/layout/hProcess6" loCatId="process" qsTypeId="urn:microsoft.com/office/officeart/2005/8/quickstyle/3d5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D720CF4-0DE6-4A1F-92BA-7F6C812F5254}">
      <dgm:prSet phldrT="[文本]"/>
      <dgm:spPr/>
      <dgm:t>
        <a:bodyPr/>
        <a:lstStyle/>
        <a:p>
          <a:r>
            <a:rPr lang="en-US" altLang="zh-CN" dirty="0"/>
            <a:t>3days</a:t>
          </a:r>
          <a:endParaRPr lang="zh-CN" altLang="en-US" dirty="0"/>
        </a:p>
      </dgm:t>
    </dgm:pt>
    <dgm:pt modelId="{54CAA576-B6F8-48A9-8326-745C18587B86}" type="parTrans" cxnId="{D370D78D-7754-4916-95F1-E5CC40D7C9F5}">
      <dgm:prSet/>
      <dgm:spPr/>
      <dgm:t>
        <a:bodyPr/>
        <a:lstStyle/>
        <a:p>
          <a:endParaRPr lang="zh-CN" altLang="en-US"/>
        </a:p>
      </dgm:t>
    </dgm:pt>
    <dgm:pt modelId="{186B3291-EDDA-4191-9B94-6CB0F3507135}" type="sibTrans" cxnId="{D370D78D-7754-4916-95F1-E5CC40D7C9F5}">
      <dgm:prSet/>
      <dgm:spPr/>
      <dgm:t>
        <a:bodyPr/>
        <a:lstStyle/>
        <a:p>
          <a:endParaRPr lang="zh-CN" altLang="en-US"/>
        </a:p>
      </dgm:t>
    </dgm:pt>
    <dgm:pt modelId="{D6EA9C5D-AF64-4DC6-9A9A-EBE893C4E8D3}">
      <dgm:prSet phldrT="[文本]" custT="1"/>
      <dgm:spPr/>
      <dgm:t>
        <a:bodyPr/>
        <a:lstStyle/>
        <a:p>
          <a:r>
            <a:rPr lang="en-US" altLang="zh-CN" sz="1600" dirty="0"/>
            <a:t>Finish the background logical part</a:t>
          </a:r>
          <a:endParaRPr lang="zh-CN" altLang="en-US" sz="1600" dirty="0"/>
        </a:p>
      </dgm:t>
    </dgm:pt>
    <dgm:pt modelId="{0E5C0F59-1B9C-497E-85D9-4E5E562BA86F}" type="parTrans" cxnId="{076AD851-8A82-46F9-BE8B-23DF6FA6C5E4}">
      <dgm:prSet/>
      <dgm:spPr/>
      <dgm:t>
        <a:bodyPr/>
        <a:lstStyle/>
        <a:p>
          <a:endParaRPr lang="zh-CN" altLang="en-US"/>
        </a:p>
      </dgm:t>
    </dgm:pt>
    <dgm:pt modelId="{F0159EE5-87A5-4C70-AC7E-026E9E53E345}" type="sibTrans" cxnId="{076AD851-8A82-46F9-BE8B-23DF6FA6C5E4}">
      <dgm:prSet/>
      <dgm:spPr/>
      <dgm:t>
        <a:bodyPr/>
        <a:lstStyle/>
        <a:p>
          <a:endParaRPr lang="zh-CN" altLang="en-US"/>
        </a:p>
      </dgm:t>
    </dgm:pt>
    <dgm:pt modelId="{F1AB5EB6-2EB3-40E4-A949-7B031B9ED931}">
      <dgm:prSet phldrT="[文本]"/>
      <dgm:spPr/>
      <dgm:t>
        <a:bodyPr/>
        <a:lstStyle/>
        <a:p>
          <a:r>
            <a:rPr lang="en-US" altLang="zh-CN" dirty="0"/>
            <a:t>1days</a:t>
          </a:r>
          <a:endParaRPr lang="zh-CN" altLang="en-US" dirty="0"/>
        </a:p>
      </dgm:t>
    </dgm:pt>
    <dgm:pt modelId="{98DF5B87-DC7C-4726-9575-285BA2673E8F}" type="parTrans" cxnId="{DC0FCA02-BCD1-44CB-A0DD-98CDCAA26615}">
      <dgm:prSet/>
      <dgm:spPr/>
      <dgm:t>
        <a:bodyPr/>
        <a:lstStyle/>
        <a:p>
          <a:endParaRPr lang="zh-CN" altLang="en-US"/>
        </a:p>
      </dgm:t>
    </dgm:pt>
    <dgm:pt modelId="{92684CC1-223B-48DC-9476-20FD1DBDF41F}" type="sibTrans" cxnId="{DC0FCA02-BCD1-44CB-A0DD-98CDCAA26615}">
      <dgm:prSet/>
      <dgm:spPr/>
      <dgm:t>
        <a:bodyPr/>
        <a:lstStyle/>
        <a:p>
          <a:endParaRPr lang="zh-CN" altLang="en-US"/>
        </a:p>
      </dgm:t>
    </dgm:pt>
    <dgm:pt modelId="{9D359B25-9175-4B43-BD7D-72C3B6EF2199}">
      <dgm:prSet phldrT="[文本]"/>
      <dgm:spPr/>
      <dgm:t>
        <a:bodyPr/>
        <a:lstStyle/>
        <a:p>
          <a:r>
            <a:rPr lang="en-US" altLang="zh-CN" dirty="0"/>
            <a:t>Put </a:t>
          </a:r>
          <a:r>
            <a:rPr lang="en-US" altLang="zh-CN" dirty="0" err="1"/>
            <a:t>data&amp;ML</a:t>
          </a:r>
          <a:r>
            <a:rPr lang="en-US" altLang="zh-CN" dirty="0"/>
            <a:t> in the application</a:t>
          </a:r>
          <a:endParaRPr lang="zh-CN" altLang="en-US" dirty="0"/>
        </a:p>
      </dgm:t>
    </dgm:pt>
    <dgm:pt modelId="{606620A2-A029-4463-9D6E-D8D6A67F8488}" type="parTrans" cxnId="{5F3547A9-D95E-4BD5-87FE-4B7833C282AD}">
      <dgm:prSet/>
      <dgm:spPr/>
      <dgm:t>
        <a:bodyPr/>
        <a:lstStyle/>
        <a:p>
          <a:endParaRPr lang="zh-CN" altLang="en-US"/>
        </a:p>
      </dgm:t>
    </dgm:pt>
    <dgm:pt modelId="{BA69E61B-0CA6-4FC9-ACE9-C6F6AC2B749C}" type="sibTrans" cxnId="{5F3547A9-D95E-4BD5-87FE-4B7833C282AD}">
      <dgm:prSet/>
      <dgm:spPr/>
      <dgm:t>
        <a:bodyPr/>
        <a:lstStyle/>
        <a:p>
          <a:endParaRPr lang="zh-CN" altLang="en-US"/>
        </a:p>
      </dgm:t>
    </dgm:pt>
    <dgm:pt modelId="{B5243D5B-C603-4F84-9F5E-7491A8321016}">
      <dgm:prSet phldrT="[文本]"/>
      <dgm:spPr/>
      <dgm:t>
        <a:bodyPr/>
        <a:lstStyle/>
        <a:p>
          <a:r>
            <a:rPr lang="en-US" altLang="zh-CN" dirty="0"/>
            <a:t>2days</a:t>
          </a:r>
          <a:endParaRPr lang="zh-CN" altLang="en-US" dirty="0"/>
        </a:p>
      </dgm:t>
    </dgm:pt>
    <dgm:pt modelId="{F4AB4AF0-A11E-4961-BD15-32CB15E63A2C}" type="parTrans" cxnId="{1E928782-3C83-4536-86DB-C47A9ED46264}">
      <dgm:prSet/>
      <dgm:spPr/>
      <dgm:t>
        <a:bodyPr/>
        <a:lstStyle/>
        <a:p>
          <a:endParaRPr lang="zh-CN" altLang="en-US"/>
        </a:p>
      </dgm:t>
    </dgm:pt>
    <dgm:pt modelId="{486E9CED-817D-4985-8439-670BB4D0A85A}" type="sibTrans" cxnId="{1E928782-3C83-4536-86DB-C47A9ED46264}">
      <dgm:prSet/>
      <dgm:spPr/>
      <dgm:t>
        <a:bodyPr/>
        <a:lstStyle/>
        <a:p>
          <a:endParaRPr lang="zh-CN" altLang="en-US"/>
        </a:p>
      </dgm:t>
    </dgm:pt>
    <dgm:pt modelId="{D8A35A01-0737-401D-A8E1-0D07D0ED30FF}">
      <dgm:prSet phldrT="[文本]"/>
      <dgm:spPr/>
      <dgm:t>
        <a:bodyPr/>
        <a:lstStyle/>
        <a:p>
          <a:r>
            <a:rPr lang="en-US" altLang="zh-CN" dirty="0"/>
            <a:t>Integrate the application </a:t>
          </a:r>
          <a:endParaRPr lang="zh-CN" altLang="en-US" dirty="0"/>
        </a:p>
      </dgm:t>
    </dgm:pt>
    <dgm:pt modelId="{FAF74731-72D8-4463-8A63-68361AC425CD}" type="parTrans" cxnId="{8AC09D22-EDE2-4DEA-AC14-7655DF69B7F5}">
      <dgm:prSet/>
      <dgm:spPr/>
      <dgm:t>
        <a:bodyPr/>
        <a:lstStyle/>
        <a:p>
          <a:endParaRPr lang="zh-CN" altLang="en-US"/>
        </a:p>
      </dgm:t>
    </dgm:pt>
    <dgm:pt modelId="{0FA87DC3-B656-4CF3-8CF6-DB1FA6257237}" type="sibTrans" cxnId="{8AC09D22-EDE2-4DEA-AC14-7655DF69B7F5}">
      <dgm:prSet/>
      <dgm:spPr/>
      <dgm:t>
        <a:bodyPr/>
        <a:lstStyle/>
        <a:p>
          <a:endParaRPr lang="zh-CN" altLang="en-US"/>
        </a:p>
      </dgm:t>
    </dgm:pt>
    <dgm:pt modelId="{DEFA9C6C-07D1-4738-8E8C-BF06B7061152}" type="pres">
      <dgm:prSet presAssocID="{242636F0-B237-43F0-8B9B-60F1AA6563A7}" presName="theList" presStyleCnt="0">
        <dgm:presLayoutVars>
          <dgm:dir/>
          <dgm:animLvl val="lvl"/>
          <dgm:resizeHandles val="exact"/>
        </dgm:presLayoutVars>
      </dgm:prSet>
      <dgm:spPr/>
    </dgm:pt>
    <dgm:pt modelId="{9848FFEC-201A-4492-A278-3B1811D80D1C}" type="pres">
      <dgm:prSet presAssocID="{9D720CF4-0DE6-4A1F-92BA-7F6C812F5254}" presName="compNode" presStyleCnt="0"/>
      <dgm:spPr/>
    </dgm:pt>
    <dgm:pt modelId="{A23CE4D0-1DBA-42EE-9F56-76F9C63A30BC}" type="pres">
      <dgm:prSet presAssocID="{9D720CF4-0DE6-4A1F-92BA-7F6C812F5254}" presName="noGeometry" presStyleCnt="0"/>
      <dgm:spPr/>
    </dgm:pt>
    <dgm:pt modelId="{ACE8E939-35E5-436D-B0D5-EC9479C56166}" type="pres">
      <dgm:prSet presAssocID="{9D720CF4-0DE6-4A1F-92BA-7F6C812F5254}" presName="childTextVisible" presStyleLbl="bgAccFollowNode1" presStyleIdx="0" presStyleCnt="3">
        <dgm:presLayoutVars>
          <dgm:bulletEnabled val="1"/>
        </dgm:presLayoutVars>
      </dgm:prSet>
      <dgm:spPr/>
    </dgm:pt>
    <dgm:pt modelId="{6437709D-2119-4EA6-9863-71DDC50F4495}" type="pres">
      <dgm:prSet presAssocID="{9D720CF4-0DE6-4A1F-92BA-7F6C812F5254}" presName="childTextHidden" presStyleLbl="bgAccFollowNode1" presStyleIdx="0" presStyleCnt="3"/>
      <dgm:spPr/>
    </dgm:pt>
    <dgm:pt modelId="{F2E3B12F-97E9-41D2-9B58-8B3C40EBB5FA}" type="pres">
      <dgm:prSet presAssocID="{9D720CF4-0DE6-4A1F-92BA-7F6C812F525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4847CBB-23F5-43FD-A0C3-59708A2B47E6}" type="pres">
      <dgm:prSet presAssocID="{9D720CF4-0DE6-4A1F-92BA-7F6C812F5254}" presName="aSpace" presStyleCnt="0"/>
      <dgm:spPr/>
    </dgm:pt>
    <dgm:pt modelId="{DBC2AF8E-8AEA-482D-AF08-73BDD80B7167}" type="pres">
      <dgm:prSet presAssocID="{F1AB5EB6-2EB3-40E4-A949-7B031B9ED931}" presName="compNode" presStyleCnt="0"/>
      <dgm:spPr/>
    </dgm:pt>
    <dgm:pt modelId="{FC560AEA-683F-4A24-9941-374DB6131C08}" type="pres">
      <dgm:prSet presAssocID="{F1AB5EB6-2EB3-40E4-A949-7B031B9ED931}" presName="noGeometry" presStyleCnt="0"/>
      <dgm:spPr/>
    </dgm:pt>
    <dgm:pt modelId="{240515C0-EDA5-4719-8D86-B6354B38757D}" type="pres">
      <dgm:prSet presAssocID="{F1AB5EB6-2EB3-40E4-A949-7B031B9ED931}" presName="childTextVisible" presStyleLbl="bgAccFollowNode1" presStyleIdx="1" presStyleCnt="3">
        <dgm:presLayoutVars>
          <dgm:bulletEnabled val="1"/>
        </dgm:presLayoutVars>
      </dgm:prSet>
      <dgm:spPr/>
    </dgm:pt>
    <dgm:pt modelId="{E0957393-D765-49E3-B097-A2328FFB7DC1}" type="pres">
      <dgm:prSet presAssocID="{F1AB5EB6-2EB3-40E4-A949-7B031B9ED931}" presName="childTextHidden" presStyleLbl="bgAccFollowNode1" presStyleIdx="1" presStyleCnt="3"/>
      <dgm:spPr/>
    </dgm:pt>
    <dgm:pt modelId="{454CD5CE-14B3-4DDC-B91F-918ECB636140}" type="pres">
      <dgm:prSet presAssocID="{F1AB5EB6-2EB3-40E4-A949-7B031B9ED93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607E819-4C90-4598-B40B-D15FB67277F6}" type="pres">
      <dgm:prSet presAssocID="{F1AB5EB6-2EB3-40E4-A949-7B031B9ED931}" presName="aSpace" presStyleCnt="0"/>
      <dgm:spPr/>
    </dgm:pt>
    <dgm:pt modelId="{1F0591BB-3FF0-48D7-AE7C-54BB7E371665}" type="pres">
      <dgm:prSet presAssocID="{B5243D5B-C603-4F84-9F5E-7491A8321016}" presName="compNode" presStyleCnt="0"/>
      <dgm:spPr/>
    </dgm:pt>
    <dgm:pt modelId="{B6A1FCAC-E39A-4905-BEC9-F121D575F0D1}" type="pres">
      <dgm:prSet presAssocID="{B5243D5B-C603-4F84-9F5E-7491A8321016}" presName="noGeometry" presStyleCnt="0"/>
      <dgm:spPr/>
    </dgm:pt>
    <dgm:pt modelId="{87A53C0B-7E52-4919-B88B-5A20943CE45B}" type="pres">
      <dgm:prSet presAssocID="{B5243D5B-C603-4F84-9F5E-7491A8321016}" presName="childTextVisible" presStyleLbl="bgAccFollowNode1" presStyleIdx="2" presStyleCnt="3">
        <dgm:presLayoutVars>
          <dgm:bulletEnabled val="1"/>
        </dgm:presLayoutVars>
      </dgm:prSet>
      <dgm:spPr/>
    </dgm:pt>
    <dgm:pt modelId="{6A2F3C34-4999-40B1-9585-C1F8F880ADAC}" type="pres">
      <dgm:prSet presAssocID="{B5243D5B-C603-4F84-9F5E-7491A8321016}" presName="childTextHidden" presStyleLbl="bgAccFollowNode1" presStyleIdx="2" presStyleCnt="3"/>
      <dgm:spPr/>
    </dgm:pt>
    <dgm:pt modelId="{26D44DE8-49FB-4C1B-827F-67FA1CD5B358}" type="pres">
      <dgm:prSet presAssocID="{B5243D5B-C603-4F84-9F5E-7491A832101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C0FCA02-BCD1-44CB-A0DD-98CDCAA26615}" srcId="{242636F0-B237-43F0-8B9B-60F1AA6563A7}" destId="{F1AB5EB6-2EB3-40E4-A949-7B031B9ED931}" srcOrd="1" destOrd="0" parTransId="{98DF5B87-DC7C-4726-9575-285BA2673E8F}" sibTransId="{92684CC1-223B-48DC-9476-20FD1DBDF41F}"/>
    <dgm:cxn modelId="{3386C908-8F91-4759-904D-E4780508FE47}" type="presOf" srcId="{B5243D5B-C603-4F84-9F5E-7491A8321016}" destId="{26D44DE8-49FB-4C1B-827F-67FA1CD5B358}" srcOrd="0" destOrd="0" presId="urn:microsoft.com/office/officeart/2005/8/layout/hProcess6"/>
    <dgm:cxn modelId="{CFEC0209-C29B-4784-BD86-DDCA2C1A40E3}" type="presOf" srcId="{D8A35A01-0737-401D-A8E1-0D07D0ED30FF}" destId="{87A53C0B-7E52-4919-B88B-5A20943CE45B}" srcOrd="0" destOrd="0" presId="urn:microsoft.com/office/officeart/2005/8/layout/hProcess6"/>
    <dgm:cxn modelId="{6096B50A-1EDC-4417-8F7A-9EBC08AAF2B8}" type="presOf" srcId="{9D359B25-9175-4B43-BD7D-72C3B6EF2199}" destId="{240515C0-EDA5-4719-8D86-B6354B38757D}" srcOrd="0" destOrd="0" presId="urn:microsoft.com/office/officeart/2005/8/layout/hProcess6"/>
    <dgm:cxn modelId="{46F32A12-8D43-46CA-B81B-7C57CFC56A4B}" type="presOf" srcId="{9D359B25-9175-4B43-BD7D-72C3B6EF2199}" destId="{E0957393-D765-49E3-B097-A2328FFB7DC1}" srcOrd="1" destOrd="0" presId="urn:microsoft.com/office/officeart/2005/8/layout/hProcess6"/>
    <dgm:cxn modelId="{8AC09D22-EDE2-4DEA-AC14-7655DF69B7F5}" srcId="{B5243D5B-C603-4F84-9F5E-7491A8321016}" destId="{D8A35A01-0737-401D-A8E1-0D07D0ED30FF}" srcOrd="0" destOrd="0" parTransId="{FAF74731-72D8-4463-8A63-68361AC425CD}" sibTransId="{0FA87DC3-B656-4CF3-8CF6-DB1FA6257237}"/>
    <dgm:cxn modelId="{C548AD25-F846-4EBF-A1B9-42CA4E708122}" type="presOf" srcId="{9D720CF4-0DE6-4A1F-92BA-7F6C812F5254}" destId="{F2E3B12F-97E9-41D2-9B58-8B3C40EBB5FA}" srcOrd="0" destOrd="0" presId="urn:microsoft.com/office/officeart/2005/8/layout/hProcess6"/>
    <dgm:cxn modelId="{FC351F2D-7F30-4503-8840-1401E5120793}" type="presOf" srcId="{242636F0-B237-43F0-8B9B-60F1AA6563A7}" destId="{DEFA9C6C-07D1-4738-8E8C-BF06B7061152}" srcOrd="0" destOrd="0" presId="urn:microsoft.com/office/officeart/2005/8/layout/hProcess6"/>
    <dgm:cxn modelId="{076AD851-8A82-46F9-BE8B-23DF6FA6C5E4}" srcId="{9D720CF4-0DE6-4A1F-92BA-7F6C812F5254}" destId="{D6EA9C5D-AF64-4DC6-9A9A-EBE893C4E8D3}" srcOrd="0" destOrd="0" parTransId="{0E5C0F59-1B9C-497E-85D9-4E5E562BA86F}" sibTransId="{F0159EE5-87A5-4C70-AC7E-026E9E53E345}"/>
    <dgm:cxn modelId="{1E928782-3C83-4536-86DB-C47A9ED46264}" srcId="{242636F0-B237-43F0-8B9B-60F1AA6563A7}" destId="{B5243D5B-C603-4F84-9F5E-7491A8321016}" srcOrd="2" destOrd="0" parTransId="{F4AB4AF0-A11E-4961-BD15-32CB15E63A2C}" sibTransId="{486E9CED-817D-4985-8439-670BB4D0A85A}"/>
    <dgm:cxn modelId="{D370D78D-7754-4916-95F1-E5CC40D7C9F5}" srcId="{242636F0-B237-43F0-8B9B-60F1AA6563A7}" destId="{9D720CF4-0DE6-4A1F-92BA-7F6C812F5254}" srcOrd="0" destOrd="0" parTransId="{54CAA576-B6F8-48A9-8326-745C18587B86}" sibTransId="{186B3291-EDDA-4191-9B94-6CB0F3507135}"/>
    <dgm:cxn modelId="{88CA949A-4F58-4C50-9492-2B353D99B8CC}" type="presOf" srcId="{D6EA9C5D-AF64-4DC6-9A9A-EBE893C4E8D3}" destId="{6437709D-2119-4EA6-9863-71DDC50F4495}" srcOrd="1" destOrd="0" presId="urn:microsoft.com/office/officeart/2005/8/layout/hProcess6"/>
    <dgm:cxn modelId="{5F3547A9-D95E-4BD5-87FE-4B7833C282AD}" srcId="{F1AB5EB6-2EB3-40E4-A949-7B031B9ED931}" destId="{9D359B25-9175-4B43-BD7D-72C3B6EF2199}" srcOrd="0" destOrd="0" parTransId="{606620A2-A029-4463-9D6E-D8D6A67F8488}" sibTransId="{BA69E61B-0CA6-4FC9-ACE9-C6F6AC2B749C}"/>
    <dgm:cxn modelId="{27BC92BA-9AF8-4EDF-B3EF-736517420119}" type="presOf" srcId="{F1AB5EB6-2EB3-40E4-A949-7B031B9ED931}" destId="{454CD5CE-14B3-4DDC-B91F-918ECB636140}" srcOrd="0" destOrd="0" presId="urn:microsoft.com/office/officeart/2005/8/layout/hProcess6"/>
    <dgm:cxn modelId="{24A73FE8-5C8A-497F-900B-81F7764CA00A}" type="presOf" srcId="{D6EA9C5D-AF64-4DC6-9A9A-EBE893C4E8D3}" destId="{ACE8E939-35E5-436D-B0D5-EC9479C56166}" srcOrd="0" destOrd="0" presId="urn:microsoft.com/office/officeart/2005/8/layout/hProcess6"/>
    <dgm:cxn modelId="{6DA462F7-6FDB-4EA9-87DC-ADFBB79CF4E5}" type="presOf" srcId="{D8A35A01-0737-401D-A8E1-0D07D0ED30FF}" destId="{6A2F3C34-4999-40B1-9585-C1F8F880ADAC}" srcOrd="1" destOrd="0" presId="urn:microsoft.com/office/officeart/2005/8/layout/hProcess6"/>
    <dgm:cxn modelId="{DE52D536-E4A2-4FAF-BD72-B0411B16E8A3}" type="presParOf" srcId="{DEFA9C6C-07D1-4738-8E8C-BF06B7061152}" destId="{9848FFEC-201A-4492-A278-3B1811D80D1C}" srcOrd="0" destOrd="0" presId="urn:microsoft.com/office/officeart/2005/8/layout/hProcess6"/>
    <dgm:cxn modelId="{81FF3A5F-4A4E-48C7-877D-148D2FD47391}" type="presParOf" srcId="{9848FFEC-201A-4492-A278-3B1811D80D1C}" destId="{A23CE4D0-1DBA-42EE-9F56-76F9C63A30BC}" srcOrd="0" destOrd="0" presId="urn:microsoft.com/office/officeart/2005/8/layout/hProcess6"/>
    <dgm:cxn modelId="{D232BF82-89B8-4657-A207-0AF6AF36ABD8}" type="presParOf" srcId="{9848FFEC-201A-4492-A278-3B1811D80D1C}" destId="{ACE8E939-35E5-436D-B0D5-EC9479C56166}" srcOrd="1" destOrd="0" presId="urn:microsoft.com/office/officeart/2005/8/layout/hProcess6"/>
    <dgm:cxn modelId="{436C1677-3EFA-41C0-BA33-3685D1EFF01C}" type="presParOf" srcId="{9848FFEC-201A-4492-A278-3B1811D80D1C}" destId="{6437709D-2119-4EA6-9863-71DDC50F4495}" srcOrd="2" destOrd="0" presId="urn:microsoft.com/office/officeart/2005/8/layout/hProcess6"/>
    <dgm:cxn modelId="{90939F53-6E55-422C-8F5C-AA4C7E28DB69}" type="presParOf" srcId="{9848FFEC-201A-4492-A278-3B1811D80D1C}" destId="{F2E3B12F-97E9-41D2-9B58-8B3C40EBB5FA}" srcOrd="3" destOrd="0" presId="urn:microsoft.com/office/officeart/2005/8/layout/hProcess6"/>
    <dgm:cxn modelId="{98993A12-7369-4D3A-A1D8-D20A4AA0C92E}" type="presParOf" srcId="{DEFA9C6C-07D1-4738-8E8C-BF06B7061152}" destId="{C4847CBB-23F5-43FD-A0C3-59708A2B47E6}" srcOrd="1" destOrd="0" presId="urn:microsoft.com/office/officeart/2005/8/layout/hProcess6"/>
    <dgm:cxn modelId="{3BD95900-B58C-4029-BF50-4DE959B70EB3}" type="presParOf" srcId="{DEFA9C6C-07D1-4738-8E8C-BF06B7061152}" destId="{DBC2AF8E-8AEA-482D-AF08-73BDD80B7167}" srcOrd="2" destOrd="0" presId="urn:microsoft.com/office/officeart/2005/8/layout/hProcess6"/>
    <dgm:cxn modelId="{2AD9187C-D18B-4763-B9B9-DC7C301217B7}" type="presParOf" srcId="{DBC2AF8E-8AEA-482D-AF08-73BDD80B7167}" destId="{FC560AEA-683F-4A24-9941-374DB6131C08}" srcOrd="0" destOrd="0" presId="urn:microsoft.com/office/officeart/2005/8/layout/hProcess6"/>
    <dgm:cxn modelId="{79F1DCCA-10E1-4CAE-A970-713C436CB961}" type="presParOf" srcId="{DBC2AF8E-8AEA-482D-AF08-73BDD80B7167}" destId="{240515C0-EDA5-4719-8D86-B6354B38757D}" srcOrd="1" destOrd="0" presId="urn:microsoft.com/office/officeart/2005/8/layout/hProcess6"/>
    <dgm:cxn modelId="{2842BE8A-F7A9-44E6-98C1-F1560A7A25C9}" type="presParOf" srcId="{DBC2AF8E-8AEA-482D-AF08-73BDD80B7167}" destId="{E0957393-D765-49E3-B097-A2328FFB7DC1}" srcOrd="2" destOrd="0" presId="urn:microsoft.com/office/officeart/2005/8/layout/hProcess6"/>
    <dgm:cxn modelId="{63658ABA-A314-45E5-AD77-E5470D79D8C8}" type="presParOf" srcId="{DBC2AF8E-8AEA-482D-AF08-73BDD80B7167}" destId="{454CD5CE-14B3-4DDC-B91F-918ECB636140}" srcOrd="3" destOrd="0" presId="urn:microsoft.com/office/officeart/2005/8/layout/hProcess6"/>
    <dgm:cxn modelId="{A7EBDA97-32BD-4126-B185-D5FBD26FD61D}" type="presParOf" srcId="{DEFA9C6C-07D1-4738-8E8C-BF06B7061152}" destId="{B607E819-4C90-4598-B40B-D15FB67277F6}" srcOrd="3" destOrd="0" presId="urn:microsoft.com/office/officeart/2005/8/layout/hProcess6"/>
    <dgm:cxn modelId="{064036C7-4086-4746-A930-774786C17F39}" type="presParOf" srcId="{DEFA9C6C-07D1-4738-8E8C-BF06B7061152}" destId="{1F0591BB-3FF0-48D7-AE7C-54BB7E371665}" srcOrd="4" destOrd="0" presId="urn:microsoft.com/office/officeart/2005/8/layout/hProcess6"/>
    <dgm:cxn modelId="{4F3EC0CA-CFDF-4489-887B-7CEC151FA4FF}" type="presParOf" srcId="{1F0591BB-3FF0-48D7-AE7C-54BB7E371665}" destId="{B6A1FCAC-E39A-4905-BEC9-F121D575F0D1}" srcOrd="0" destOrd="0" presId="urn:microsoft.com/office/officeart/2005/8/layout/hProcess6"/>
    <dgm:cxn modelId="{87D58133-764E-4CC0-9249-D196C68F6295}" type="presParOf" srcId="{1F0591BB-3FF0-48D7-AE7C-54BB7E371665}" destId="{87A53C0B-7E52-4919-B88B-5A20943CE45B}" srcOrd="1" destOrd="0" presId="urn:microsoft.com/office/officeart/2005/8/layout/hProcess6"/>
    <dgm:cxn modelId="{71FE8533-A61D-4102-A936-61E1D0B20782}" type="presParOf" srcId="{1F0591BB-3FF0-48D7-AE7C-54BB7E371665}" destId="{6A2F3C34-4999-40B1-9585-C1F8F880ADAC}" srcOrd="2" destOrd="0" presId="urn:microsoft.com/office/officeart/2005/8/layout/hProcess6"/>
    <dgm:cxn modelId="{BD54072D-9C02-4E92-AE74-91F1D3EB15C5}" type="presParOf" srcId="{1F0591BB-3FF0-48D7-AE7C-54BB7E371665}" destId="{26D44DE8-49FB-4C1B-827F-67FA1CD5B35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E939-35E5-436D-B0D5-EC9479C56166}">
      <dsp:nvSpPr>
        <dsp:cNvPr id="0" name=""/>
        <dsp:cNvSpPr/>
      </dsp:nvSpPr>
      <dsp:spPr>
        <a:xfrm>
          <a:off x="603721" y="1661812"/>
          <a:ext cx="2396728" cy="20950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Finish the background logical part</a:t>
          </a:r>
          <a:endParaRPr lang="zh-CN" altLang="en-US" sz="1600" kern="1200" dirty="0"/>
        </a:p>
      </dsp:txBody>
      <dsp:txXfrm>
        <a:off x="1202903" y="1976068"/>
        <a:ext cx="1168405" cy="1466530"/>
      </dsp:txXfrm>
    </dsp:sp>
    <dsp:sp modelId="{F2E3B12F-97E9-41D2-9B58-8B3C40EBB5FA}">
      <dsp:nvSpPr>
        <dsp:cNvPr id="0" name=""/>
        <dsp:cNvSpPr/>
      </dsp:nvSpPr>
      <dsp:spPr>
        <a:xfrm>
          <a:off x="4539" y="2110151"/>
          <a:ext cx="1198364" cy="1198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3days</a:t>
          </a:r>
          <a:endParaRPr lang="zh-CN" altLang="en-US" sz="2500" kern="1200" dirty="0"/>
        </a:p>
      </dsp:txBody>
      <dsp:txXfrm>
        <a:off x="180035" y="2285647"/>
        <a:ext cx="847372" cy="847372"/>
      </dsp:txXfrm>
    </dsp:sp>
    <dsp:sp modelId="{240515C0-EDA5-4719-8D86-B6354B38757D}">
      <dsp:nvSpPr>
        <dsp:cNvPr id="0" name=""/>
        <dsp:cNvSpPr/>
      </dsp:nvSpPr>
      <dsp:spPr>
        <a:xfrm>
          <a:off x="3749426" y="1661812"/>
          <a:ext cx="2396728" cy="20950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5430963"/>
            <a:satOff val="-25622"/>
            <a:lumOff val="-925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Put </a:t>
          </a:r>
          <a:r>
            <a:rPr lang="en-US" altLang="zh-CN" sz="1800" kern="1200" dirty="0" err="1"/>
            <a:t>data&amp;ML</a:t>
          </a:r>
          <a:r>
            <a:rPr lang="en-US" altLang="zh-CN" sz="1800" kern="1200" dirty="0"/>
            <a:t> in the application</a:t>
          </a:r>
          <a:endParaRPr lang="zh-CN" altLang="en-US" sz="1800" kern="1200" dirty="0"/>
        </a:p>
      </dsp:txBody>
      <dsp:txXfrm>
        <a:off x="4348608" y="1976068"/>
        <a:ext cx="1168405" cy="1466530"/>
      </dsp:txXfrm>
    </dsp:sp>
    <dsp:sp modelId="{454CD5CE-14B3-4DDC-B91F-918ECB636140}">
      <dsp:nvSpPr>
        <dsp:cNvPr id="0" name=""/>
        <dsp:cNvSpPr/>
      </dsp:nvSpPr>
      <dsp:spPr>
        <a:xfrm>
          <a:off x="3150244" y="2110151"/>
          <a:ext cx="1198364" cy="1198364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1days</a:t>
          </a:r>
          <a:endParaRPr lang="zh-CN" altLang="en-US" sz="2500" kern="1200" dirty="0"/>
        </a:p>
      </dsp:txBody>
      <dsp:txXfrm>
        <a:off x="3325740" y="2285647"/>
        <a:ext cx="847372" cy="847372"/>
      </dsp:txXfrm>
    </dsp:sp>
    <dsp:sp modelId="{87A53C0B-7E52-4919-B88B-5A20943CE45B}">
      <dsp:nvSpPr>
        <dsp:cNvPr id="0" name=""/>
        <dsp:cNvSpPr/>
      </dsp:nvSpPr>
      <dsp:spPr>
        <a:xfrm>
          <a:off x="6895132" y="1661812"/>
          <a:ext cx="2396728" cy="20950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Integrate the application </a:t>
          </a:r>
          <a:endParaRPr lang="zh-CN" altLang="en-US" sz="1800" kern="1200" dirty="0"/>
        </a:p>
      </dsp:txBody>
      <dsp:txXfrm>
        <a:off x="7494314" y="1976068"/>
        <a:ext cx="1168405" cy="1466530"/>
      </dsp:txXfrm>
    </dsp:sp>
    <dsp:sp modelId="{26D44DE8-49FB-4C1B-827F-67FA1CD5B358}">
      <dsp:nvSpPr>
        <dsp:cNvPr id="0" name=""/>
        <dsp:cNvSpPr/>
      </dsp:nvSpPr>
      <dsp:spPr>
        <a:xfrm>
          <a:off x="6295950" y="2110151"/>
          <a:ext cx="1198364" cy="119836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2days</a:t>
          </a:r>
          <a:endParaRPr lang="zh-CN" altLang="en-US" sz="2500" kern="1200" dirty="0"/>
        </a:p>
      </dsp:txBody>
      <dsp:txXfrm>
        <a:off x="6471446" y="2285647"/>
        <a:ext cx="847372" cy="847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4A7F0-3B6D-5D44-AC57-4D9AB4512A31}" type="datetimeFigureOut">
              <a:rPr kumimoji="1" lang="zh-CN" altLang="en-US" smtClean="0"/>
              <a:t>2019/6/4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08D78-A90E-8C4B-A71D-EC71F43FC6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strin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69712" y="1190615"/>
            <a:ext cx="5798288" cy="2584392"/>
          </a:xfrm>
        </p:spPr>
        <p:txBody>
          <a:bodyPr>
            <a:noAutofit/>
          </a:bodyPr>
          <a:lstStyle/>
          <a:p>
            <a:r>
              <a:rPr kumimoji="1" lang="en-US" altLang="zh-CN" sz="7200" b="1" dirty="0">
                <a:latin typeface="Avenir Black" panose="02000503020000020003" pitchFamily="2" charset="0"/>
              </a:rPr>
              <a:t>TED</a:t>
            </a:r>
            <a:r>
              <a:rPr kumimoji="1" lang="zh-CN" altLang="en-US" sz="7200" b="1" dirty="0">
                <a:latin typeface="Avenir Black" panose="02000503020000020003" pitchFamily="2" charset="0"/>
              </a:rPr>
              <a:t> </a:t>
            </a:r>
            <a:r>
              <a:rPr kumimoji="1" lang="en-US" altLang="zh-CN" sz="7200" b="1" dirty="0">
                <a:latin typeface="Avenir Black" panose="02000503020000020003" pitchFamily="2" charset="0"/>
              </a:rPr>
              <a:t>Talks</a:t>
            </a:r>
            <a:r>
              <a:rPr kumimoji="1" lang="zh-CN" altLang="en-US" sz="7200" b="1" dirty="0">
                <a:latin typeface="Avenir Black" panose="02000503020000020003" pitchFamily="2" charset="0"/>
              </a:rPr>
              <a:t> </a:t>
            </a:r>
            <a:r>
              <a:rPr kumimoji="1" lang="en-US" altLang="zh-CN" sz="7200" b="1" dirty="0">
                <a:latin typeface="Avenir Black" panose="02000503020000020003" pitchFamily="2" charset="0"/>
              </a:rPr>
              <a:t>Data</a:t>
            </a:r>
            <a:r>
              <a:rPr kumimoji="1" lang="zh-CN" altLang="en-US" sz="7200" b="1" dirty="0">
                <a:latin typeface="Avenir Black" panose="02000503020000020003" pitchFamily="2" charset="0"/>
              </a:rPr>
              <a:t> </a:t>
            </a:r>
            <a:r>
              <a:rPr kumimoji="1" lang="en-US" altLang="zh-CN" sz="7200" b="1" dirty="0">
                <a:latin typeface="Avenir Black" panose="02000503020000020003" pitchFamily="2" charset="0"/>
              </a:rPr>
              <a:t>Mining</a:t>
            </a:r>
            <a:endParaRPr kumimoji="1" lang="zh-CN" altLang="en-US" sz="7200" b="1" dirty="0">
              <a:latin typeface="Avenir Black" panose="02000503020000020003" pitchFamily="2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76666"/>
            <a:ext cx="9144000" cy="1655762"/>
          </a:xfrm>
        </p:spPr>
        <p:txBody>
          <a:bodyPr>
            <a:normAutofit/>
          </a:bodyPr>
          <a:lstStyle/>
          <a:p>
            <a:pPr algn="r"/>
            <a:endParaRPr kumimoji="1" lang="en-US" altLang="zh-CN" sz="4000" dirty="0">
              <a:latin typeface="Avenir Medium" panose="02000503020000020003" pitchFamily="2" charset="0"/>
            </a:endParaRPr>
          </a:p>
          <a:p>
            <a:pPr algn="r"/>
            <a:r>
              <a:rPr kumimoji="1" lang="en-US" altLang="zh-CN" sz="4000" dirty="0">
                <a:latin typeface="Avenir Medium" panose="02000503020000020003" pitchFamily="2" charset="0"/>
              </a:rPr>
              <a:t>——</a:t>
            </a:r>
            <a:r>
              <a:rPr kumimoji="1" lang="zh-CN" altLang="en-US" sz="4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000" dirty="0">
                <a:latin typeface="Avenir Medium" panose="02000503020000020003" pitchFamily="2" charset="0"/>
              </a:rPr>
              <a:t>Construction</a:t>
            </a:r>
            <a:r>
              <a:rPr kumimoji="1" lang="zh-CN" altLang="en-US" sz="4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000" dirty="0">
                <a:latin typeface="Avenir Medium" panose="02000503020000020003" pitchFamily="2" charset="0"/>
              </a:rPr>
              <a:t>Step</a:t>
            </a:r>
            <a:endParaRPr kumimoji="1" lang="zh-CN" altLang="en-US" sz="4000" dirty="0">
              <a:latin typeface="Avenir Medium" panose="02000503020000020003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3" y="2136803"/>
            <a:ext cx="3443323" cy="258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97BB52-051E-A54B-BD2E-43B3BEEF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690688"/>
            <a:ext cx="5508812" cy="5344645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Avenir Medium" panose="02000503020000020003" pitchFamily="2" charset="0"/>
              </a:rPr>
              <a:t>Clustering</a:t>
            </a:r>
          </a:p>
          <a:p>
            <a:pPr marL="0" indent="0">
              <a:buNone/>
            </a:pPr>
            <a:r>
              <a:rPr kumimoji="1" lang="en" altLang="zh-CN" dirty="0">
                <a:latin typeface="Avenir Medium" panose="02000503020000020003" pitchFamily="2" charset="0"/>
              </a:rPr>
              <a:t>We get a TF-IDF matrix based on the </a:t>
            </a:r>
            <a:r>
              <a:rPr kumimoji="1" lang="en" altLang="zh-CN" dirty="0">
                <a:solidFill>
                  <a:srgbClr val="FF0000"/>
                </a:solidFill>
                <a:latin typeface="Avenir Medium" panose="02000503020000020003" pitchFamily="2" charset="0"/>
              </a:rPr>
              <a:t>TF-IDF value</a:t>
            </a:r>
            <a:r>
              <a:rPr kumimoji="1" lang="en" altLang="zh-CN" dirty="0">
                <a:latin typeface="Avenir Medium" panose="02000503020000020003" pitchFamily="2" charset="0"/>
              </a:rPr>
              <a:t> of each 'tag' tag. By using TF-IDF as the eigenvalue, we trained to obtain a clustering model.</a:t>
            </a:r>
          </a:p>
          <a:p>
            <a:pPr marL="0" indent="0">
              <a:buNone/>
            </a:pPr>
            <a:r>
              <a:rPr kumimoji="1" lang="en" altLang="zh-CN" dirty="0">
                <a:latin typeface="Avenir Medium" panose="02000503020000020003" pitchFamily="2" charset="0"/>
              </a:rPr>
              <a:t>We calculated the </a:t>
            </a:r>
            <a:r>
              <a:rPr kumimoji="1" lang="en" altLang="zh-CN" dirty="0" err="1">
                <a:solidFill>
                  <a:srgbClr val="FF0000"/>
                </a:solidFill>
                <a:latin typeface="Avenir Medium" panose="02000503020000020003" pitchFamily="2" charset="0"/>
              </a:rPr>
              <a:t>Sihouette</a:t>
            </a:r>
            <a:r>
              <a:rPr kumimoji="1" lang="en" altLang="zh-CN" dirty="0">
                <a:solidFill>
                  <a:srgbClr val="FF0000"/>
                </a:solidFill>
                <a:latin typeface="Avenir Medium" panose="02000503020000020003" pitchFamily="2" charset="0"/>
              </a:rPr>
              <a:t> values</a:t>
            </a:r>
            <a:r>
              <a:rPr kumimoji="1" lang="en" altLang="zh-CN" dirty="0">
                <a:latin typeface="Avenir Medium" panose="02000503020000020003" pitchFamily="2" charset="0"/>
              </a:rPr>
              <a:t> for the eight clusters, and as shown, each category basically exceeded the average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of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the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 err="1">
                <a:latin typeface="Avenir Medium" panose="02000503020000020003" pitchFamily="2" charset="0"/>
              </a:rPr>
              <a:t>Sihouette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value.</a:t>
            </a:r>
            <a:endParaRPr kumimoji="1" lang="en" altLang="zh-CN" dirty="0">
              <a:latin typeface="Avenir Medium" panose="02000503020000020003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Avenir Medium" panose="02000503020000020003" pitchFamily="2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0D8DA0E-A594-5545-9483-63FBFC79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2.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Clustering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Classification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C8B35F-CF58-2C43-976E-9476F123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2960"/>
            <a:ext cx="5892301" cy="40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143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E722E-8750-5349-BDD2-8D8043F35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900"/>
            <a:ext cx="4572896" cy="4649844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Avenir Medium" panose="02000503020000020003" pitchFamily="2" charset="0"/>
              </a:rPr>
              <a:t>Classification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-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Label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the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Data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Avenir Medium" panose="02000503020000020003" pitchFamily="2" charset="0"/>
              </a:rPr>
              <a:t>In order to create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discrete eigenvalues </a:t>
            </a:r>
            <a:r>
              <a:rPr kumimoji="1" lang="en" altLang="zh-CN" sz="2400" dirty="0">
                <a:latin typeface="Avenir Medium" panose="02000503020000020003" pitchFamily="2" charset="0"/>
              </a:rPr>
              <a:t>for classification, we performed data tagging. We‘ve added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four new columns </a:t>
            </a:r>
            <a:r>
              <a:rPr kumimoji="1" lang="en" altLang="zh-CN" sz="2400" dirty="0">
                <a:latin typeface="Avenir Medium" panose="02000503020000020003" pitchFamily="2" charset="0"/>
              </a:rPr>
              <a:t>of data, category data from clustering results, </a:t>
            </a:r>
            <a:r>
              <a:rPr kumimoji="1" lang="en-US" altLang="zh-CN" sz="2400" dirty="0">
                <a:latin typeface="Avenir Medium" panose="02000503020000020003" pitchFamily="2" charset="0"/>
              </a:rPr>
              <a:t>namely</a:t>
            </a:r>
            <a:r>
              <a:rPr kumimoji="1" lang="zh-CN" altLang="en-US" sz="2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400" dirty="0">
                <a:latin typeface="Avenir Medium" panose="02000503020000020003" pitchFamily="2" charset="0"/>
              </a:rPr>
              <a:t>views</a:t>
            </a:r>
            <a:r>
              <a:rPr kumimoji="1" lang="en" altLang="zh-CN" sz="2400" dirty="0">
                <a:latin typeface="Avenir Medium" panose="02000503020000020003" pitchFamily="2" charset="0"/>
              </a:rPr>
              <a:t>, comments, and duration, which are graded by value. They are all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discrete data in the form of natural numbers</a:t>
            </a:r>
            <a:r>
              <a:rPr kumimoji="1" lang="en" altLang="zh-CN" sz="2400" dirty="0">
                <a:latin typeface="Avenir Medium" panose="02000503020000020003" pitchFamily="2" charset="0"/>
              </a:rPr>
              <a:t>.</a:t>
            </a:r>
            <a:endParaRPr kumimoji="1" lang="zh-CN" altLang="en-US" sz="2400" dirty="0">
              <a:latin typeface="Avenir Medium" panose="02000503020000020003" pitchFamily="2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E5F8F2D-5DEE-F846-9578-6131B256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2.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Clustering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Classification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7DA22E-0373-694F-8868-8EAC3B66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82" y="2076224"/>
            <a:ext cx="6201344" cy="43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0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208AA28-8781-BC4F-8DCB-406A73F1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2.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Clustering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Classification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39E2954-8989-0F41-BF52-93B594E01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0900"/>
            <a:ext cx="6132755" cy="4649844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Avenir Medium" panose="02000503020000020003" pitchFamily="2" charset="0"/>
              </a:rPr>
              <a:t>Classification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–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Using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different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600" dirty="0">
                <a:latin typeface="Avenir Medium" panose="02000503020000020003" pitchFamily="2" charset="0"/>
              </a:rPr>
              <a:t>algorithm</a:t>
            </a:r>
            <a:r>
              <a:rPr kumimoji="1" lang="zh-CN" altLang="en-US" sz="3600" dirty="0">
                <a:latin typeface="Avenir Medium" panose="02000503020000020003" pitchFamily="2" charset="0"/>
              </a:rPr>
              <a:t> </a:t>
            </a:r>
            <a:endParaRPr kumimoji="1" lang="en-US" altLang="zh-CN" sz="3600" dirty="0">
              <a:latin typeface="Avenir Medium" panose="02000503020000020003" pitchFamily="2" charset="0"/>
            </a:endParaRPr>
          </a:p>
          <a:p>
            <a:pPr marL="0" indent="0">
              <a:buNone/>
            </a:pPr>
            <a:r>
              <a:rPr kumimoji="1" lang="en" altLang="zh-CN" sz="2400" dirty="0">
                <a:latin typeface="Avenir Medium" panose="02000503020000020003" pitchFamily="2" charset="0"/>
              </a:rPr>
              <a:t>After getting the data, we try to classify using </a:t>
            </a:r>
            <a:r>
              <a:rPr kumimoji="1" lang="en" altLang="zh-CN" sz="2400" dirty="0" err="1">
                <a:latin typeface="Avenir Medium" panose="02000503020000020003" pitchFamily="2" charset="0"/>
              </a:rPr>
              <a:t>sklearn’s</a:t>
            </a:r>
            <a:r>
              <a:rPr kumimoji="1" lang="en" altLang="zh-CN" sz="2400" dirty="0">
                <a:latin typeface="Avenir Medium" panose="02000503020000020003" pitchFamily="2" charset="0"/>
              </a:rPr>
              <a:t> different classification algorithms and use the algorithm’s self-contained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score() </a:t>
            </a:r>
            <a:r>
              <a:rPr kumimoji="1" lang="en" altLang="zh-CN" sz="2400" dirty="0">
                <a:latin typeface="Avenir Medium" panose="02000503020000020003" pitchFamily="2" charset="0"/>
              </a:rPr>
              <a:t>function to score the predictions of the test data.</a:t>
            </a:r>
          </a:p>
          <a:p>
            <a:pPr marL="0" indent="0">
              <a:buNone/>
            </a:pPr>
            <a:r>
              <a:rPr kumimoji="1" lang="en" altLang="zh-CN" sz="2400" dirty="0">
                <a:latin typeface="Avenir Medium" panose="02000503020000020003" pitchFamily="2" charset="0"/>
              </a:rPr>
              <a:t>The results show that the results obtained by the simple k-neighbor algorithm are the worst, and both the </a:t>
            </a:r>
            <a:r>
              <a:rPr kumimoji="1" lang="en" altLang="zh-CN" sz="2400" dirty="0" err="1">
                <a:solidFill>
                  <a:srgbClr val="FF0000"/>
                </a:solidFill>
                <a:latin typeface="Avenir Medium" panose="02000503020000020003" pitchFamily="2" charset="0"/>
              </a:rPr>
              <a:t>Bagging_knn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" altLang="zh-CN" sz="2400" dirty="0">
                <a:latin typeface="Avenir Medium" panose="02000503020000020003" pitchFamily="2" charset="0"/>
              </a:rPr>
              <a:t>and </a:t>
            </a:r>
            <a:r>
              <a:rPr kumimoji="1" lang="en" altLang="zh-CN" sz="2400" dirty="0" err="1">
                <a:solidFill>
                  <a:srgbClr val="FF0000"/>
                </a:solidFill>
                <a:latin typeface="Avenir Medium" panose="02000503020000020003" pitchFamily="2" charset="0"/>
              </a:rPr>
              <a:t>Bagging_DescisionTree</a:t>
            </a:r>
            <a:r>
              <a:rPr kumimoji="1" lang="en" altLang="zh-CN" sz="2400" dirty="0">
                <a:latin typeface="Avenir Medium" panose="02000503020000020003" pitchFamily="2" charset="0"/>
              </a:rPr>
              <a:t> as ensemble algorithms have good classification results.</a:t>
            </a:r>
            <a:endParaRPr kumimoji="1" lang="zh-CN" altLang="en-US" sz="2400" dirty="0">
              <a:latin typeface="Avenir Medium" panose="02000503020000020003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89F45C-030C-8445-A109-E1390562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729" y="1910900"/>
            <a:ext cx="3200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471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5E191B2-5A8F-FA4F-8B59-CD6224DCA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748" y="2594330"/>
            <a:ext cx="3694356" cy="2816766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Avenir Medium" panose="02000503020000020003" pitchFamily="2" charset="0"/>
              </a:rPr>
              <a:t>Difficulty:</a:t>
            </a:r>
            <a:r>
              <a:rPr kumimoji="1" lang="zh-CN" altLang="en-US" sz="2400" dirty="0">
                <a:latin typeface="Avenir Medium" panose="02000503020000020003" pitchFamily="2" charset="0"/>
              </a:rPr>
              <a:t> </a:t>
            </a:r>
            <a:r>
              <a:rPr kumimoji="1" lang="en" altLang="zh-CN" sz="2400" dirty="0">
                <a:latin typeface="Avenir Medium" panose="02000503020000020003" pitchFamily="2" charset="0"/>
              </a:rPr>
              <a:t>The results obtained by some algorithms are not good. We need to consider using some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feature extraction techniques</a:t>
            </a:r>
            <a:r>
              <a:rPr kumimoji="1" lang="en" altLang="zh-CN" sz="2400" dirty="0">
                <a:latin typeface="Avenir Medium" panose="02000503020000020003" pitchFamily="2" charset="0"/>
              </a:rPr>
              <a:t> to make the results more realistic.</a:t>
            </a:r>
            <a:endParaRPr kumimoji="1" lang="zh-CN" altLang="en-US" sz="2400" dirty="0">
              <a:latin typeface="Avenir Medium" panose="02000503020000020003" pitchFamily="2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78365AC-B211-204B-A9D3-9E2DCF4D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ML: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Timeline &amp; Difficulties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7D6C42-1B4B-7749-8D1E-34FA73EE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56" y="2434337"/>
            <a:ext cx="6819358" cy="31367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74E1A1-8B69-C24D-BB84-F23CF49DDD14}"/>
              </a:ext>
            </a:extLst>
          </p:cNvPr>
          <p:cNvSpPr txBox="1"/>
          <p:nvPr/>
        </p:nvSpPr>
        <p:spPr>
          <a:xfrm>
            <a:off x="838200" y="5506494"/>
            <a:ext cx="6714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venir Medium" panose="02000503020000020003" pitchFamily="2" charset="0"/>
              </a:rPr>
              <a:t>We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have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done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the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basic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program,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but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it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still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need</a:t>
            </a:r>
            <a:r>
              <a:rPr kumimoji="1" lang="zh-CN" altLang="en-US" sz="2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800" dirty="0">
                <a:latin typeface="Avenir Medium" panose="02000503020000020003" pitchFamily="2" charset="0"/>
              </a:rPr>
              <a:t>optimization.</a:t>
            </a:r>
            <a:endParaRPr kumimoji="1" lang="en" altLang="zh-CN" sz="2800" dirty="0">
              <a:latin typeface="Avenir Medium" panose="02000503020000020003" pitchFamily="2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5DB8096-BD3E-1742-940C-8564F5AB3B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61678" cy="99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>
                <a:latin typeface="Avenir Medium" panose="02000503020000020003" pitchFamily="2" charset="0"/>
              </a:rPr>
              <a:t>Timeline</a:t>
            </a:r>
            <a:endParaRPr kumimoji="1" lang="zh-CN" altLang="en-US" sz="40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639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2A553-D29A-7845-86DD-C88C70430907}"/>
              </a:ext>
            </a:extLst>
          </p:cNvPr>
          <p:cNvSpPr txBox="1"/>
          <p:nvPr/>
        </p:nvSpPr>
        <p:spPr>
          <a:xfrm>
            <a:off x="4881854" y="2644170"/>
            <a:ext cx="2428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3</a:t>
            </a:r>
          </a:p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Backend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endParaRPr kumimoji="1" lang="en-US" altLang="zh-CN" sz="48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179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62A562-FEA6-4A8D-B310-E59C207B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80" y="424234"/>
            <a:ext cx="6827520" cy="55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6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evopedia.org/images/article/51/9163.1509529493.png">
            <a:extLst>
              <a:ext uri="{FF2B5EF4-FFF2-40B4-BE49-F238E27FC236}">
                <a16:creationId xmlns:a16="http://schemas.microsoft.com/office/drawing/2014/main" id="{7A284DFD-5CF1-439E-A7E6-3346C5DC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Source: www.123rf.com">
            <a:extLst>
              <a:ext uri="{FF2B5EF4-FFF2-40B4-BE49-F238E27FC236}">
                <a16:creationId xmlns:a16="http://schemas.microsoft.com/office/drawing/2014/main" id="{5D79527F-F8C5-4EDE-8858-521AA9D48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8" descr="Source: www.123rf.com">
            <a:extLst>
              <a:ext uri="{FF2B5EF4-FFF2-40B4-BE49-F238E27FC236}">
                <a16:creationId xmlns:a16="http://schemas.microsoft.com/office/drawing/2014/main" id="{B721F818-5962-4373-A26E-FC1C8F6614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0" descr="Source: www.123rf.com">
            <a:extLst>
              <a:ext uri="{FF2B5EF4-FFF2-40B4-BE49-F238E27FC236}">
                <a16:creationId xmlns:a16="http://schemas.microsoft.com/office/drawing/2014/main" id="{D5DA63A9-5C14-4FA3-8767-ABD51F9EF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Source: www.123rf.com">
            <a:extLst>
              <a:ext uri="{FF2B5EF4-FFF2-40B4-BE49-F238E27FC236}">
                <a16:creationId xmlns:a16="http://schemas.microsoft.com/office/drawing/2014/main" id="{E6995ABB-B6CC-4EC8-97DA-35693F90E8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4" descr="Source: www.123rf.com">
            <a:extLst>
              <a:ext uri="{FF2B5EF4-FFF2-40B4-BE49-F238E27FC236}">
                <a16:creationId xmlns:a16="http://schemas.microsoft.com/office/drawing/2014/main" id="{6E25BBA5-B236-4B9B-96DD-ACE7910BA6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0766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evopedia.org/images/article/51/9163.1509529493.png">
            <a:extLst>
              <a:ext uri="{FF2B5EF4-FFF2-40B4-BE49-F238E27FC236}">
                <a16:creationId xmlns:a16="http://schemas.microsoft.com/office/drawing/2014/main" id="{7A284DFD-5CF1-439E-A7E6-3346C5DC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0"/>
            <a:ext cx="916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dn-images-1.medium.com/max/900/1*pHlF3KufWwX7svv4Mv4Frg.jpeg">
            <a:extLst>
              <a:ext uri="{FF2B5EF4-FFF2-40B4-BE49-F238E27FC236}">
                <a16:creationId xmlns:a16="http://schemas.microsoft.com/office/drawing/2014/main" id="{0691BD06-463C-4649-9D1A-0F706DF6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3123"/>
            <a:ext cx="4165600" cy="31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966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âinterfaceâçå¾çæç´¢ç»æ">
            <a:extLst>
              <a:ext uri="{FF2B5EF4-FFF2-40B4-BE49-F238E27FC236}">
                <a16:creationId xmlns:a16="http://schemas.microsoft.com/office/drawing/2014/main" id="{1C9EB210-311F-4B67-84CE-B2904613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" y="55848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360D9E-58FA-492C-A0F0-6050624E7EE0}"/>
              </a:ext>
            </a:extLst>
          </p:cNvPr>
          <p:cNvSpPr txBox="1"/>
          <p:nvPr/>
        </p:nvSpPr>
        <p:spPr>
          <a:xfrm>
            <a:off x="757030" y="2079586"/>
            <a:ext cx="106779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Avenir Medium" panose="02000503020000020003" pitchFamily="2" charset="0"/>
              </a:rPr>
              <a:t>1.Recommadation -&gt;</a:t>
            </a:r>
            <a:r>
              <a:rPr kumimoji="1" lang="en-US" altLang="zh-CN" sz="4400" dirty="0" err="1">
                <a:latin typeface="Avenir Medium" panose="02000503020000020003" pitchFamily="2" charset="0"/>
              </a:rPr>
              <a:t>url</a:t>
            </a:r>
            <a:endParaRPr kumimoji="1" lang="en-US" altLang="zh-CN" sz="4400" dirty="0">
              <a:latin typeface="Avenir Medium" panose="02000503020000020003" pitchFamily="2" charset="0"/>
            </a:endParaRPr>
          </a:p>
          <a:p>
            <a:endParaRPr kumimoji="1" lang="en-US" altLang="zh-CN" sz="4400" dirty="0">
              <a:latin typeface="Avenir Medium" panose="02000503020000020003" pitchFamily="2" charset="0"/>
            </a:endParaRPr>
          </a:p>
          <a:p>
            <a:r>
              <a:rPr kumimoji="1" lang="en-US" altLang="zh-CN" sz="4400" dirty="0">
                <a:latin typeface="Avenir Medium" panose="02000503020000020003" pitchFamily="2" charset="0"/>
              </a:rPr>
              <a:t>2.Visualization -&gt;plots, description</a:t>
            </a:r>
          </a:p>
          <a:p>
            <a:endParaRPr kumimoji="1" lang="en-US" altLang="zh-CN" sz="4400" dirty="0">
              <a:latin typeface="Avenir Medium" panose="02000503020000020003" pitchFamily="2" charset="0"/>
            </a:endParaRPr>
          </a:p>
          <a:p>
            <a:r>
              <a:rPr kumimoji="1" lang="en-US" altLang="zh-CN" sz="4400" dirty="0">
                <a:latin typeface="Avenir Medium" panose="02000503020000020003" pitchFamily="2" charset="0"/>
              </a:rPr>
              <a:t>3.ML prediction -&gt;result</a:t>
            </a:r>
            <a:endParaRPr kumimoji="1" lang="zh-CN" altLang="en-US" sz="44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478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dbta.com/Images/Default.aspx?ImageID=17412&amp;max=468&amp;maxWidth=250&amp;canvas=468x250">
            <a:extLst>
              <a:ext uri="{FF2B5EF4-FFF2-40B4-BE49-F238E27FC236}">
                <a16:creationId xmlns:a16="http://schemas.microsoft.com/office/drawing/2014/main" id="{3DDCEC5E-AF5E-403A-A36A-61406B3F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335"/>
            <a:ext cx="44577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F6D7F9-36EE-4FE6-AC88-215952B74E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4560" y="2304626"/>
          <a:ext cx="2489200" cy="28651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184066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</a:t>
                      </a:r>
                    </a:p>
                    <a:p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5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Id:int</a:t>
                      </a:r>
                      <a:r>
                        <a:rPr lang="en-US" altLang="zh-CN" dirty="0"/>
                        <a:t>(main key)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08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Name:string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3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Password:string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8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Perferance:string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66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Nickname:string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71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isSuper:boolean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38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B2F7A1F-A488-44CE-9F3E-8C0BE802E1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26400" y="2304626"/>
          <a:ext cx="2489200" cy="21031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500736675"/>
                    </a:ext>
                  </a:extLst>
                </a:gridCol>
              </a:tblGrid>
              <a:tr h="307171">
                <a:tc>
                  <a:txBody>
                    <a:bodyPr/>
                    <a:lstStyle/>
                    <a:p>
                      <a:r>
                        <a:rPr lang="en-US" altLang="zh-CN" dirty="0"/>
                        <a:t>Movie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026975"/>
                  </a:ext>
                </a:extLst>
              </a:tr>
              <a:tr h="30717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Id:int</a:t>
                      </a:r>
                      <a:r>
                        <a:rPr lang="en-US" altLang="zh-CN" dirty="0"/>
                        <a:t>(main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key)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87276"/>
                  </a:ext>
                </a:extLst>
              </a:tr>
              <a:tr h="30717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Title:string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04749"/>
                  </a:ext>
                </a:extLst>
              </a:tr>
              <a:tr h="30717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Tags:string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338356"/>
                  </a:ext>
                </a:extLst>
              </a:tr>
              <a:tr h="307171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3" action="ppaction://hlinkfile"/>
                        </a:rPr>
                        <a:t>url:string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2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144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dirty="0">
                <a:latin typeface="Avenir Medium" panose="02000503020000020003" pitchFamily="2" charset="0"/>
              </a:rPr>
              <a:t>Subtitles</a:t>
            </a:r>
            <a:endParaRPr kumimoji="1" lang="zh-CN" altLang="en-US" sz="6000" dirty="0">
              <a:latin typeface="Avenir Medium" panose="02000503020000020003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030" y="2079586"/>
            <a:ext cx="106779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Regression</a:t>
            </a:r>
          </a:p>
          <a:p>
            <a:pPr marL="342900" indent="-342900">
              <a:buFontTx/>
              <a:buAutoNum type="arabicPeriod"/>
            </a:pP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–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Clustering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Classification</a:t>
            </a:r>
          </a:p>
          <a:p>
            <a:pPr marL="342900" indent="-342900">
              <a:buAutoNum type="arabicPeriod"/>
            </a:pP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Backend</a:t>
            </a:r>
            <a:r>
              <a:rPr kumimoji="1" lang="zh-CN" altLang="en-US" sz="4400">
                <a:latin typeface="Avenir Medium" panose="02000503020000020003" pitchFamily="2" charset="0"/>
              </a:rPr>
              <a:t> </a:t>
            </a:r>
            <a:endParaRPr kumimoji="1" lang="en-US" altLang="zh-CN" sz="4400" dirty="0">
              <a:latin typeface="Avenir Medium" panose="02000503020000020003" pitchFamily="2" charset="0"/>
            </a:endParaRPr>
          </a:p>
          <a:p>
            <a:pPr marL="342900" indent="-342900">
              <a:buAutoNum type="arabicPeriod"/>
            </a:pP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Frontend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400" dirty="0">
                <a:latin typeface="Avenir Medium" panose="02000503020000020003" pitchFamily="2" charset="0"/>
              </a:rPr>
              <a:t>  </a:t>
            </a:r>
            <a:r>
              <a:rPr kumimoji="1" lang="en-US" altLang="zh-CN" sz="4400" dirty="0">
                <a:latin typeface="Avenir Medium" panose="02000503020000020003" pitchFamily="2" charset="0"/>
              </a:rPr>
              <a:t>Interfaces</a:t>
            </a:r>
            <a:endParaRPr kumimoji="1" lang="zh-CN" altLang="en-US" sz="4400" dirty="0">
              <a:latin typeface="Avenir Medium" panose="02000503020000020003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âdifficultâçå¾çæç´¢ç»æ">
            <a:extLst>
              <a:ext uri="{FF2B5EF4-FFF2-40B4-BE49-F238E27FC236}">
                <a16:creationId xmlns:a16="http://schemas.microsoft.com/office/drawing/2014/main" id="{FCA2BC8D-53F0-4CC5-962F-69D09D45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6" y="183479"/>
            <a:ext cx="3897573" cy="25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040583-0A38-428E-BFF9-B9308F7E0C9E}"/>
              </a:ext>
            </a:extLst>
          </p:cNvPr>
          <p:cNvSpPr txBox="1"/>
          <p:nvPr/>
        </p:nvSpPr>
        <p:spPr>
          <a:xfrm>
            <a:off x="757030" y="2864222"/>
            <a:ext cx="106779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>
                <a:latin typeface="Avenir Medium" panose="02000503020000020003" pitchFamily="2" charset="0"/>
              </a:rPr>
              <a:t>1.</a:t>
            </a:r>
            <a:r>
              <a:rPr kumimoji="1" lang="zh-CN" altLang="en-US" sz="3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</a:rPr>
              <a:t>Data</a:t>
            </a:r>
            <a:r>
              <a:rPr kumimoji="1" lang="zh-CN" altLang="en-US" sz="3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3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3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3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</a:rPr>
              <a:t>Visualization</a:t>
            </a:r>
            <a:r>
              <a:rPr kumimoji="1" lang="zh-CN" altLang="en-US" sz="30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  <a:sym typeface="Wingdings" panose="05000000000000000000" pitchFamily="2" charset="2"/>
              </a:rPr>
              <a:t></a:t>
            </a:r>
            <a:r>
              <a:rPr kumimoji="1" lang="zh-CN" altLang="en-US" sz="3000" dirty="0">
                <a:latin typeface="Avenir Medium" panose="02000503020000020003" pitchFamily="2" charset="0"/>
                <a:sym typeface="Wingdings" panose="05000000000000000000" pitchFamily="2" charset="2"/>
              </a:rPr>
              <a:t> </a:t>
            </a:r>
            <a:r>
              <a:rPr kumimoji="1" lang="en-US" altLang="zh-CN" sz="3000" dirty="0" err="1">
                <a:latin typeface="Avenir Medium" panose="02000503020000020003" pitchFamily="2" charset="0"/>
                <a:sym typeface="Wingdings" panose="05000000000000000000" pitchFamily="2" charset="2"/>
              </a:rPr>
              <a:t>Gui</a:t>
            </a:r>
            <a:endParaRPr kumimoji="1" lang="en-US" altLang="zh-CN" sz="3000" dirty="0">
              <a:latin typeface="Avenir Medium" panose="02000503020000020003" pitchFamily="2" charset="0"/>
              <a:sym typeface="Wingdings" panose="05000000000000000000" pitchFamily="2" charset="2"/>
            </a:endParaRPr>
          </a:p>
          <a:p>
            <a:r>
              <a:rPr kumimoji="1" lang="en-US" altLang="zh-CN" sz="3000" dirty="0">
                <a:latin typeface="Avenir Medium" panose="02000503020000020003" pitchFamily="2" charset="0"/>
                <a:sym typeface="Wingdings" panose="05000000000000000000" pitchFamily="2" charset="2"/>
              </a:rPr>
              <a:t>2.</a:t>
            </a:r>
            <a:r>
              <a:rPr kumimoji="1" lang="zh-CN" altLang="en-US" sz="3000" dirty="0">
                <a:latin typeface="Avenir Medium" panose="02000503020000020003" pitchFamily="2" charset="0"/>
                <a:sym typeface="Wingdings" panose="05000000000000000000" pitchFamily="2" charset="2"/>
              </a:rPr>
              <a:t> </a:t>
            </a:r>
            <a:r>
              <a:rPr kumimoji="1" lang="en-US" altLang="zh-CN" sz="3000" dirty="0">
                <a:latin typeface="Avenir Medium" panose="02000503020000020003" pitchFamily="2" charset="0"/>
                <a:sym typeface="Wingdings" panose="05000000000000000000" pitchFamily="2" charset="2"/>
              </a:rPr>
              <a:t>Handling the http request form the front-end is difficult. For example, every time a user choose to like or dislike a talk, the back-ground should tackle the request and do many things:</a:t>
            </a:r>
          </a:p>
          <a:p>
            <a:r>
              <a:rPr kumimoji="1" lang="en-US" altLang="zh-CN" sz="3000" dirty="0">
                <a:latin typeface="Avenir Medium" panose="02000503020000020003" pitchFamily="2" charset="0"/>
              </a:rPr>
              <a:t>record the current talk’s tags and store them into the current user’s preference and use the preference to predict the next talk and send the </a:t>
            </a:r>
            <a:r>
              <a:rPr kumimoji="1" lang="en-US" altLang="zh-CN" sz="3000" dirty="0" err="1">
                <a:latin typeface="Avenir Medium" panose="02000503020000020003" pitchFamily="2" charset="0"/>
              </a:rPr>
              <a:t>url</a:t>
            </a:r>
            <a:r>
              <a:rPr kumimoji="1" lang="en-US" altLang="zh-CN" sz="3000" dirty="0">
                <a:latin typeface="Avenir Medium" panose="02000503020000020003" pitchFamily="2" charset="0"/>
              </a:rPr>
              <a:t> of the talk to front-end </a:t>
            </a:r>
          </a:p>
        </p:txBody>
      </p:sp>
      <p:pic>
        <p:nvPicPr>
          <p:cNvPr id="5124" name="Picture 4" descr="âdifficultâçå¾çæç´¢ç»æ">
            <a:extLst>
              <a:ext uri="{FF2B5EF4-FFF2-40B4-BE49-F238E27FC236}">
                <a16:creationId xmlns:a16="http://schemas.microsoft.com/office/drawing/2014/main" id="{87D0162A-7494-4C75-878C-B6A515E6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83479"/>
            <a:ext cx="3790950" cy="268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22003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194C8C6-6DB9-4D44-8E1C-DA21A6DF5B49}"/>
              </a:ext>
            </a:extLst>
          </p:cNvPr>
          <p:cNvGraphicFramePr/>
          <p:nvPr>
            <p:extLst/>
          </p:nvPr>
        </p:nvGraphicFramePr>
        <p:xfrm>
          <a:off x="-548640" y="745064"/>
          <a:ext cx="9296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âsuccessâçå¾çæç´¢ç»æ">
            <a:extLst>
              <a:ext uri="{FF2B5EF4-FFF2-40B4-BE49-F238E27FC236}">
                <a16:creationId xmlns:a16="http://schemas.microsoft.com/office/drawing/2014/main" id="{92CF578F-A186-4DCA-877F-8921CCD3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5554">
            <a:off x="8309919" y="2792722"/>
            <a:ext cx="3907299" cy="284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âtimeline âçå¾çæç´¢ç»æ">
            <a:extLst>
              <a:ext uri="{FF2B5EF4-FFF2-40B4-BE49-F238E27FC236}">
                <a16:creationId xmlns:a16="http://schemas.microsoft.com/office/drawing/2014/main" id="{16675877-D359-4000-8C5C-14927FF7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730">
            <a:off x="1626798" y="355095"/>
            <a:ext cx="6451600" cy="12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7533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76523" y="2644170"/>
            <a:ext cx="6038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4</a:t>
            </a:r>
          </a:p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Frontend - Interfaces</a:t>
            </a:r>
          </a:p>
        </p:txBody>
      </p:sp>
    </p:spTree>
    <p:extLst>
      <p:ext uri="{BB962C8B-B14F-4D97-AF65-F5344CB8AC3E}">
        <p14:creationId xmlns:p14="http://schemas.microsoft.com/office/powerpoint/2010/main" val="371333546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9-06-04 00.52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59385"/>
            <a:ext cx="7337425" cy="3845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9873" y="457461"/>
            <a:ext cx="3351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halkboard" panose="03050602040202020205" charset="0"/>
                <a:ea typeface="Arial Unicode MS" panose="020B0604020202020204" charset="-122"/>
              </a:rPr>
              <a:t>When we enter the website, the homepage will recommend some TED videos to us. We can choose to like or dislike according to our own preferences.</a:t>
            </a:r>
          </a:p>
        </p:txBody>
      </p:sp>
      <p:pic>
        <p:nvPicPr>
          <p:cNvPr id="6" name="图片 5" descr="屏幕快照 2019-06-04 00.52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45" y="3095625"/>
            <a:ext cx="5177155" cy="1626870"/>
          </a:xfrm>
          <a:prstGeom prst="rect">
            <a:avLst/>
          </a:prstGeom>
        </p:spPr>
      </p:pic>
      <p:pic>
        <p:nvPicPr>
          <p:cNvPr id="7" name="图片 6" descr="屏幕快照 2019-06-04 00.53.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45" y="4845685"/>
            <a:ext cx="5177155" cy="1887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190" y="4337853"/>
            <a:ext cx="5432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halkboard" panose="03050602040202020205" charset="0"/>
              </a:rPr>
              <a:t>We can choose three languages.</a:t>
            </a:r>
          </a:p>
          <a:p>
            <a:r>
              <a:rPr lang="zh-CN" altLang="en-US" sz="2000" dirty="0">
                <a:latin typeface="Chalkboard" panose="03050602040202020205" charset="0"/>
              </a:rPr>
              <a:t>We </a:t>
            </a:r>
            <a:r>
              <a:rPr lang="en-US" altLang="zh-CN" sz="2000" dirty="0">
                <a:latin typeface="Chalkboard" panose="03050602040202020205" charset="0"/>
              </a:rPr>
              <a:t>have </a:t>
            </a:r>
            <a:r>
              <a:rPr lang="zh-CN" altLang="en-US" sz="2000" dirty="0">
                <a:latin typeface="Chalkboard" panose="03050602040202020205" charset="0"/>
              </a:rPr>
              <a:t>implemented translation </a:t>
            </a:r>
            <a:r>
              <a:rPr lang="en-US" altLang="zh-CN" sz="2000" dirty="0">
                <a:latin typeface="Chalkboard" panose="03050602040202020205" charset="0"/>
              </a:rPr>
              <a:t>by</a:t>
            </a:r>
            <a:r>
              <a:rPr lang="zh-CN" altLang="en-US" sz="2000" dirty="0">
                <a:latin typeface="Chalkboard" panose="03050602040202020205" charset="0"/>
              </a:rPr>
              <a:t> using </a:t>
            </a:r>
            <a:r>
              <a:rPr lang="zh-CN" altLang="en-US" sz="2000" b="1" dirty="0">
                <a:solidFill>
                  <a:srgbClr val="FF0000"/>
                </a:solidFill>
                <a:latin typeface="Chalkboard" panose="03050602040202020205" charset="0"/>
              </a:rPr>
              <a:t>translater.js</a:t>
            </a:r>
            <a:r>
              <a:rPr lang="en-US" altLang="zh-CN" sz="2000" dirty="0">
                <a:solidFill>
                  <a:srgbClr val="FF0000"/>
                </a:solidFill>
                <a:latin typeface="Chalkboard" panose="03050602040202020205" charset="0"/>
              </a:rPr>
              <a:t>.</a:t>
            </a:r>
            <a:endParaRPr lang="zh-CN" altLang="en-US" sz="2000" dirty="0">
              <a:solidFill>
                <a:srgbClr val="FF0000"/>
              </a:solidFill>
              <a:latin typeface="Chalkboard" panose="03050602040202020205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1190" y="5500407"/>
            <a:ext cx="476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halkboard" panose="03050602040202020205" charset="0"/>
              </a:rPr>
              <a:t>In addition, we can view the directory and use the personal homepage after registering and logging in.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9-06-04 00.53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6" y="593539"/>
            <a:ext cx="9267825" cy="4084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86840" y="5311775"/>
            <a:ext cx="6418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halkboard" panose="03050602040202020205" charset="0"/>
              </a:rPr>
              <a:t>We will also push </a:t>
            </a:r>
            <a:r>
              <a:rPr lang="en-US" altLang="zh-CN" sz="2400" dirty="0">
                <a:solidFill>
                  <a:srgbClr val="FF0000"/>
                </a:solidFill>
                <a:latin typeface="Chalkboard" panose="03050602040202020205" charset="0"/>
              </a:rPr>
              <a:t>relevant videos</a:t>
            </a:r>
            <a:r>
              <a:rPr lang="en-US" altLang="zh-CN" sz="2400" dirty="0">
                <a:latin typeface="Chalkboard" panose="03050602040202020205" charset="0"/>
              </a:rPr>
              <a:t> to users based on the heat or upload time of TED.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9-06-04 00.53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79375"/>
            <a:ext cx="8253095" cy="3840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12985" y="396837"/>
            <a:ext cx="318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halkboard" panose="03050602040202020205" charset="0"/>
              </a:rPr>
              <a:t>We will select the most played TED video on the data page and attach an introduction.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12984" y="1595717"/>
            <a:ext cx="3015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Chalkboard" panose="03050602040202020205" charset="0"/>
              </a:rPr>
              <a:t>And we want to display the </a:t>
            </a:r>
            <a:r>
              <a:rPr lang="zh-CN" altLang="en-US" sz="2000" dirty="0">
                <a:solidFill>
                  <a:srgbClr val="FF0000"/>
                </a:solidFill>
                <a:latin typeface="Chalkboard" panose="03050602040202020205" charset="0"/>
              </a:rPr>
              <a:t>relevant data graph </a:t>
            </a:r>
            <a:r>
              <a:rPr lang="zh-CN" altLang="en-US" sz="2000" dirty="0">
                <a:latin typeface="Chalkboard" panose="03050602040202020205" charset="0"/>
              </a:rPr>
              <a:t>below the page according to the category of the dataset TED video, and display the forecast data graph.</a:t>
            </a:r>
          </a:p>
        </p:txBody>
      </p:sp>
      <p:pic>
        <p:nvPicPr>
          <p:cNvPr id="6" name="图片 5" descr="屏幕快照 2019-06-04 00.54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70" y="4178300"/>
            <a:ext cx="7323455" cy="2432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3198" y="4986318"/>
            <a:ext cx="3991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halkboard" panose="03050602040202020205" charset="0"/>
              </a:rPr>
              <a:t>We give us a </a:t>
            </a:r>
            <a:r>
              <a:rPr lang="en-US" altLang="zh-CN" sz="2400" dirty="0">
                <a:solidFill>
                  <a:srgbClr val="FF0000"/>
                </a:solidFill>
                <a:latin typeface="Chalkboard" panose="03050602040202020205" charset="0"/>
              </a:rPr>
              <a:t>brief introduction</a:t>
            </a:r>
            <a:r>
              <a:rPr lang="en-US" altLang="zh-CN" sz="2400" dirty="0">
                <a:latin typeface="Chalkboard" panose="03050602040202020205" charset="0"/>
              </a:rPr>
              <a:t> on the page of About Us.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9-06-04 00.54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" y="79375"/>
            <a:ext cx="7397750" cy="3698875"/>
          </a:xfrm>
          <a:prstGeom prst="rect">
            <a:avLst/>
          </a:prstGeom>
        </p:spPr>
      </p:pic>
      <p:pic>
        <p:nvPicPr>
          <p:cNvPr id="3" name="图片 2" descr="屏幕快照 2019-06-04 00.54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3453765"/>
            <a:ext cx="6480175" cy="3269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86992" y="959316"/>
            <a:ext cx="416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halkboard" panose="03050602040202020205" charset="0"/>
              </a:rPr>
              <a:t>We use </a:t>
            </a:r>
            <a:r>
              <a:rPr lang="en-US" altLang="zh-CN" sz="2400" dirty="0">
                <a:solidFill>
                  <a:srgbClr val="FF0000"/>
                </a:solidFill>
                <a:latin typeface="Chalkboard" panose="03050602040202020205" charset="0"/>
              </a:rPr>
              <a:t>Google Maps </a:t>
            </a:r>
            <a:r>
              <a:rPr lang="en-US" altLang="zh-CN" sz="2400" dirty="0">
                <a:latin typeface="Chalkboard" panose="03050602040202020205" charset="0"/>
              </a:rPr>
              <a:t>to display the location of our school on the Contact Us page. </a:t>
            </a:r>
          </a:p>
          <a:p>
            <a:r>
              <a:rPr lang="en-US" altLang="zh-CN" sz="2400" dirty="0">
                <a:latin typeface="Chalkboard" panose="03050602040202020205" charset="0"/>
              </a:rPr>
              <a:t>And this map is </a:t>
            </a:r>
            <a:r>
              <a:rPr lang="en-US" altLang="zh-CN" sz="2400" dirty="0">
                <a:solidFill>
                  <a:srgbClr val="FF0000"/>
                </a:solidFill>
                <a:latin typeface="Chalkboard" panose="03050602040202020205" charset="0"/>
              </a:rPr>
              <a:t>dynamic</a:t>
            </a:r>
            <a:r>
              <a:rPr lang="en-US" altLang="zh-CN" sz="2400" dirty="0">
                <a:latin typeface="Chalkboard" panose="03050602040202020205" charset="0"/>
              </a:rPr>
              <a:t>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0988" y="4045724"/>
            <a:ext cx="5099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halkboard" panose="03050602040202020205" charset="0"/>
              </a:rPr>
              <a:t>Users can leave us </a:t>
            </a:r>
            <a:r>
              <a:rPr lang="en-US" altLang="zh-CN" sz="2400" dirty="0">
                <a:latin typeface="Chalkboard" panose="03050602040202020205" charset="0"/>
              </a:rPr>
              <a:t>some</a:t>
            </a:r>
            <a:r>
              <a:rPr lang="zh-CN" altLang="en-US" sz="2400" dirty="0">
                <a:latin typeface="Chalkboard" panose="03050602040202020205" charset="0"/>
              </a:rPr>
              <a:t> message</a:t>
            </a:r>
            <a:r>
              <a:rPr lang="en-US" altLang="zh-CN" sz="2400" dirty="0">
                <a:latin typeface="Chalkboard" panose="03050602040202020205" charset="0"/>
              </a:rPr>
              <a:t>s</a:t>
            </a:r>
            <a:r>
              <a:rPr lang="zh-CN" altLang="en-US" sz="2400" dirty="0">
                <a:latin typeface="Chalkboard" panose="03050602040202020205" charset="0"/>
              </a:rPr>
              <a:t>, but they must follow the correct format.</a:t>
            </a:r>
          </a:p>
          <a:p>
            <a:endParaRPr lang="en-US" altLang="zh-CN" sz="2400" dirty="0">
              <a:latin typeface="Chalkboard" panose="03050602040202020205" charset="0"/>
            </a:endParaRPr>
          </a:p>
          <a:p>
            <a:r>
              <a:rPr lang="en-US" altLang="zh-CN" sz="2400" dirty="0">
                <a:latin typeface="Chalkboard" panose="03050602040202020205" charset="0"/>
              </a:rPr>
              <a:t>Some features may not be perfect, and some sections need to be connected to the backend.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600" b="1" dirty="0">
                <a:latin typeface="Avenir Heavy" panose="02000503020000020003" pitchFamily="2" charset="0"/>
              </a:rPr>
              <a:t>Thank</a:t>
            </a:r>
            <a:r>
              <a:rPr kumimoji="1" lang="zh-CN" altLang="en-US" sz="6600" b="1" dirty="0">
                <a:latin typeface="Avenir Heavy" panose="02000503020000020003" pitchFamily="2" charset="0"/>
              </a:rPr>
              <a:t> </a:t>
            </a:r>
            <a:r>
              <a:rPr kumimoji="1" lang="en-US" altLang="zh-CN" sz="6600" b="1" dirty="0">
                <a:latin typeface="Avenir Heavy" panose="02000503020000020003" pitchFamily="2" charset="0"/>
              </a:rPr>
              <a:t>you</a:t>
            </a:r>
            <a:endParaRPr kumimoji="1" lang="zh-CN" altLang="en-US" sz="6600" b="1" dirty="0">
              <a:latin typeface="Avenir Heavy" panose="02000503020000020003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8214" y="2644170"/>
            <a:ext cx="465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1</a:t>
            </a:r>
          </a:p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ML - Regression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1.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Regression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2189" y="3498143"/>
            <a:ext cx="5173947" cy="4990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Avenir Medium" panose="02000503020000020003" pitchFamily="2" charset="0"/>
              </a:rPr>
              <a:t>At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the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end,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we use four columns of our dataset, namely ‘duration’, ‘</a:t>
            </a:r>
            <a:r>
              <a:rPr kumimoji="1" lang="en-US" altLang="zh-CN" dirty="0" err="1">
                <a:latin typeface="Avenir Medium" panose="02000503020000020003" pitchFamily="2" charset="0"/>
              </a:rPr>
              <a:t>published_date</a:t>
            </a:r>
            <a:r>
              <a:rPr kumimoji="1" lang="en-US" altLang="zh-CN" dirty="0">
                <a:latin typeface="Avenir Medium" panose="02000503020000020003" pitchFamily="2" charset="0"/>
              </a:rPr>
              <a:t>’,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‘languages’</a:t>
            </a:r>
            <a:r>
              <a:rPr kumimoji="1" lang="zh-CN" altLang="en-US" dirty="0">
                <a:latin typeface="Avenir Medium" panose="02000503020000020003" pitchFamily="2" charset="0"/>
              </a:rPr>
              <a:t> </a:t>
            </a:r>
            <a:r>
              <a:rPr kumimoji="1" lang="en-US" altLang="zh-CN" dirty="0">
                <a:latin typeface="Avenir Medium" panose="02000503020000020003" pitchFamily="2" charset="0"/>
              </a:rPr>
              <a:t>and ‘views’, to predict ‘comments’ by using Regression.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E0EE83-8A7C-B740-9A16-257DB23B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0" y="1953297"/>
            <a:ext cx="5660270" cy="40233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6EC83F-3ACF-F546-884F-E9A99A227D54}"/>
              </a:ext>
            </a:extLst>
          </p:cNvPr>
          <p:cNvSpPr txBox="1"/>
          <p:nvPr/>
        </p:nvSpPr>
        <p:spPr>
          <a:xfrm>
            <a:off x="6272189" y="1543976"/>
            <a:ext cx="5081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800" dirty="0">
                <a:latin typeface="Avenir Medium" panose="02000503020000020003" pitchFamily="2" charset="0"/>
              </a:rPr>
              <a:t>As we can see from the heat map, the comments attribute has the most relevance to </a:t>
            </a:r>
            <a:r>
              <a:rPr kumimoji="1" lang="en" altLang="zh-CN" sz="2800" dirty="0">
                <a:solidFill>
                  <a:srgbClr val="FF0000"/>
                </a:solidFill>
                <a:latin typeface="Avenir Medium" panose="02000503020000020003" pitchFamily="2" charset="0"/>
              </a:rPr>
              <a:t>views</a:t>
            </a:r>
            <a:r>
              <a:rPr kumimoji="1" lang="en" altLang="zh-CN" sz="2800" dirty="0">
                <a:latin typeface="Avenir Medium" panose="02000503020000020003" pitchFamily="2" charset="0"/>
              </a:rPr>
              <a:t>, followed by </a:t>
            </a:r>
            <a:r>
              <a:rPr kumimoji="1" lang="en" altLang="zh-CN" sz="2800" dirty="0">
                <a:solidFill>
                  <a:srgbClr val="FF0000"/>
                </a:solidFill>
                <a:latin typeface="Avenir Medium" panose="02000503020000020003" pitchFamily="2" charset="0"/>
              </a:rPr>
              <a:t>languages</a:t>
            </a:r>
            <a:r>
              <a:rPr kumimoji="1" lang="en" altLang="zh-CN" sz="2800" dirty="0">
                <a:latin typeface="Avenir Medium" panose="02000503020000020003" pitchFamily="2" charset="0"/>
              </a:rPr>
              <a:t>.</a:t>
            </a:r>
            <a:endParaRPr kumimoji="1" lang="zh-CN" altLang="en-US" sz="2800" dirty="0">
              <a:latin typeface="Avenir Medium" panose="02000503020000020003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CF7A6D-3F48-844F-9D64-224FFFE75DE6}"/>
              </a:ext>
            </a:extLst>
          </p:cNvPr>
          <p:cNvSpPr/>
          <p:nvPr/>
        </p:nvSpPr>
        <p:spPr>
          <a:xfrm>
            <a:off x="838200" y="2042584"/>
            <a:ext cx="61605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>
                <a:latin typeface="Avenir Medium" panose="02000503020000020003" pitchFamily="2" charset="0"/>
              </a:rPr>
              <a:t>Firstly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we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get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the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average</a:t>
            </a:r>
            <a:r>
              <a:rPr kumimoji="1" lang="zh-CN" altLang="en-US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number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,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maximum</a:t>
            </a:r>
            <a:r>
              <a:rPr kumimoji="1" lang="zh-CN" altLang="en-US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number</a:t>
            </a:r>
            <a:r>
              <a:rPr kumimoji="1" lang="zh-CN" altLang="en-US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and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minimum</a:t>
            </a:r>
            <a:r>
              <a:rPr kumimoji="1" lang="zh-CN" altLang="en-US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Avenir Medium" panose="02000503020000020003" pitchFamily="2" charset="0"/>
              </a:rPr>
              <a:t>number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of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‘comments’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attribute.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And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we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draw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the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histogram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to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see</a:t>
            </a:r>
            <a:r>
              <a:rPr kumimoji="1" lang="zh-CN" altLang="en-US" sz="3200" dirty="0">
                <a:latin typeface="Avenir Medium" panose="02000503020000020003" pitchFamily="2" charset="0"/>
              </a:rPr>
              <a:t> </a:t>
            </a:r>
            <a:r>
              <a:rPr kumimoji="1" lang="en" altLang="zh-CN" sz="3200" dirty="0">
                <a:latin typeface="Avenir Medium" panose="02000503020000020003" pitchFamily="2" charset="0"/>
              </a:rPr>
              <a:t>in which interval the data is concentrated</a:t>
            </a:r>
            <a:r>
              <a:rPr kumimoji="1" lang="en-US" altLang="zh-CN" sz="3200" dirty="0">
                <a:latin typeface="Avenir Medium" panose="02000503020000020003" pitchFamily="2" charset="0"/>
              </a:rPr>
              <a:t>.</a:t>
            </a:r>
            <a:endParaRPr kumimoji="1" lang="zh-CN" altLang="en-US" sz="3200" dirty="0">
              <a:latin typeface="Avenir Medium" panose="02000503020000020003" pitchFamily="2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227A85F-8840-E840-943A-30EDC823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1.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Regression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0FE300-58BA-E342-AF97-6351E7BA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75" y="759305"/>
            <a:ext cx="4101091" cy="2806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4426EF-735A-F040-9F6B-738A8C26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75" y="3686101"/>
            <a:ext cx="4101091" cy="27996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8D8EC0-6FA5-2641-BAF5-3BE47B1D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226" y="5441468"/>
            <a:ext cx="256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311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D39FEE-4341-9747-BD5C-4CF3CA4F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1.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Regression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B8743C-E692-0848-8844-A293F9F9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261" y="1888890"/>
            <a:ext cx="6120788" cy="801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9DEDB-472C-9641-955C-C628C372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1" y="4900780"/>
            <a:ext cx="6120787" cy="8437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9FE40B-0221-794D-BADA-732E1539935F}"/>
              </a:ext>
            </a:extLst>
          </p:cNvPr>
          <p:cNvSpPr txBox="1"/>
          <p:nvPr/>
        </p:nvSpPr>
        <p:spPr>
          <a:xfrm>
            <a:off x="730623" y="1888890"/>
            <a:ext cx="469123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600" dirty="0">
                <a:latin typeface="Avenir Medium" panose="02000503020000020003" pitchFamily="2" charset="0"/>
              </a:rPr>
              <a:t>We tried the </a:t>
            </a:r>
            <a:r>
              <a:rPr kumimoji="1" lang="en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linear regression algorithm</a:t>
            </a:r>
            <a:r>
              <a:rPr kumimoji="1" lang="en-US" altLang="zh-CN" sz="2600" dirty="0">
                <a:latin typeface="Avenir Medium" panose="02000503020000020003" pitchFamily="2" charset="0"/>
              </a:rPr>
              <a:t>,</a:t>
            </a:r>
            <a:r>
              <a:rPr kumimoji="1" lang="zh-CN" altLang="en-US" sz="2600" dirty="0">
                <a:latin typeface="Avenir Medium" panose="02000503020000020003" pitchFamily="2" charset="0"/>
              </a:rPr>
              <a:t> </a:t>
            </a:r>
            <a:r>
              <a:rPr kumimoji="1" lang="en-US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ridge regression algorithm</a:t>
            </a:r>
            <a:r>
              <a:rPr kumimoji="1" lang="en" altLang="zh-CN" sz="2600" dirty="0">
                <a:latin typeface="Avenir Medium" panose="02000503020000020003" pitchFamily="2" charset="0"/>
              </a:rPr>
              <a:t> and the </a:t>
            </a:r>
            <a:r>
              <a:rPr kumimoji="1" lang="en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random forest algorithm</a:t>
            </a:r>
            <a:r>
              <a:rPr kumimoji="1" lang="en" altLang="zh-CN" sz="2600" dirty="0">
                <a:latin typeface="Avenir Medium" panose="02000503020000020003" pitchFamily="2" charset="0"/>
              </a:rPr>
              <a:t>. For the same data set, we calculated the </a:t>
            </a:r>
            <a:r>
              <a:rPr kumimoji="1" lang="en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MSE</a:t>
            </a:r>
            <a:r>
              <a:rPr kumimoji="1" lang="en" altLang="zh-CN" sz="2600" dirty="0">
                <a:latin typeface="Avenir Medium" panose="02000503020000020003" pitchFamily="2" charset="0"/>
              </a:rPr>
              <a:t> and </a:t>
            </a:r>
            <a:r>
              <a:rPr kumimoji="1" lang="en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RMSE</a:t>
            </a:r>
            <a:r>
              <a:rPr kumimoji="1" lang="en" altLang="zh-CN" sz="2600" dirty="0">
                <a:latin typeface="Avenir Medium" panose="02000503020000020003" pitchFamily="2" charset="0"/>
              </a:rPr>
              <a:t> of the </a:t>
            </a:r>
            <a:r>
              <a:rPr kumimoji="1" lang="en-US" altLang="zh-CN" sz="2600" dirty="0">
                <a:latin typeface="Avenir Medium" panose="02000503020000020003" pitchFamily="2" charset="0"/>
              </a:rPr>
              <a:t>three</a:t>
            </a:r>
            <a:r>
              <a:rPr kumimoji="1" lang="en" altLang="zh-CN" sz="2600" dirty="0">
                <a:latin typeface="Avenir Medium" panose="02000503020000020003" pitchFamily="2" charset="0"/>
              </a:rPr>
              <a:t> algorithms respectively. The results show that the results of the </a:t>
            </a:r>
            <a:r>
              <a:rPr kumimoji="1" lang="en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random forest algorithm are better than the </a:t>
            </a:r>
            <a:r>
              <a:rPr kumimoji="1" lang="en-US" altLang="zh-CN" sz="2600" dirty="0">
                <a:solidFill>
                  <a:srgbClr val="FF0000"/>
                </a:solidFill>
                <a:latin typeface="Avenir Medium" panose="02000503020000020003" pitchFamily="2" charset="0"/>
              </a:rPr>
              <a:t>others</a:t>
            </a:r>
            <a:r>
              <a:rPr kumimoji="1" lang="en" altLang="zh-CN" sz="2600" dirty="0">
                <a:latin typeface="Avenir Medium" panose="02000503020000020003" pitchFamily="2" charset="0"/>
              </a:rPr>
              <a:t>.</a:t>
            </a:r>
            <a:endParaRPr kumimoji="1" lang="zh-CN" altLang="en-US" sz="2600" dirty="0">
              <a:latin typeface="Avenir Medium" panose="02000503020000020003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A10971-E4EA-0940-8628-A727440FBC55}"/>
              </a:ext>
            </a:extLst>
          </p:cNvPr>
          <p:cNvSpPr txBox="1"/>
          <p:nvPr/>
        </p:nvSpPr>
        <p:spPr>
          <a:xfrm>
            <a:off x="7425727" y="2873110"/>
            <a:ext cx="269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Avenir Medium Oblique" panose="02000503020000020003" pitchFamily="2" charset="0"/>
              </a:rPr>
              <a:t>Linear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regression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model</a:t>
            </a:r>
            <a:endParaRPr kumimoji="1" lang="zh-CN" altLang="en-US" i="1" dirty="0">
              <a:latin typeface="Avenir Medium Oblique" panose="02000503020000020003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1A42E8-2068-5C46-A6E2-94B93CED3A2F}"/>
              </a:ext>
            </a:extLst>
          </p:cNvPr>
          <p:cNvSpPr txBox="1"/>
          <p:nvPr/>
        </p:nvSpPr>
        <p:spPr>
          <a:xfrm>
            <a:off x="7057652" y="5926331"/>
            <a:ext cx="360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Avenir Medium Oblique" panose="02000503020000020003" pitchFamily="2" charset="0"/>
              </a:rPr>
              <a:t>Random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forest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regression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model</a:t>
            </a:r>
            <a:endParaRPr kumimoji="1" lang="zh-CN" altLang="en-US" i="1" dirty="0">
              <a:latin typeface="Avenir Medium Oblique" panose="02000503020000020003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18060C-8CB1-9742-8C44-37F5E02B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62" y="3361430"/>
            <a:ext cx="6120786" cy="8666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4693DC-48FC-2D4B-A5B1-AA1EAACB30A2}"/>
              </a:ext>
            </a:extLst>
          </p:cNvPr>
          <p:cNvSpPr txBox="1"/>
          <p:nvPr/>
        </p:nvSpPr>
        <p:spPr>
          <a:xfrm>
            <a:off x="7425727" y="4349682"/>
            <a:ext cx="266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Avenir Medium Oblique" panose="02000503020000020003" pitchFamily="2" charset="0"/>
              </a:rPr>
              <a:t>Ridge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regression</a:t>
            </a:r>
            <a:r>
              <a:rPr kumimoji="1" lang="zh-CN" altLang="en-US" i="1" dirty="0">
                <a:latin typeface="Avenir Medium Oblique" panose="02000503020000020003" pitchFamily="2" charset="0"/>
              </a:rPr>
              <a:t> </a:t>
            </a:r>
            <a:r>
              <a:rPr kumimoji="1" lang="en-US" altLang="zh-CN" i="1" dirty="0">
                <a:latin typeface="Avenir Medium Oblique" panose="02000503020000020003" pitchFamily="2" charset="0"/>
              </a:rPr>
              <a:t>model</a:t>
            </a:r>
            <a:endParaRPr kumimoji="1" lang="zh-CN" altLang="en-US" i="1" dirty="0"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72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1DEC8A1-8DDD-D744-B555-906585B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1.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Regression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EEA90-E87B-3840-BD57-95323B01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4" y="1840193"/>
            <a:ext cx="4685143" cy="46526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ADF9B1-F578-9644-9039-0CD11828CB85}"/>
              </a:ext>
            </a:extLst>
          </p:cNvPr>
          <p:cNvSpPr/>
          <p:nvPr/>
        </p:nvSpPr>
        <p:spPr>
          <a:xfrm>
            <a:off x="6096000" y="1840193"/>
            <a:ext cx="54899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venir Medium" panose="02000503020000020003" pitchFamily="2" charset="0"/>
              </a:rPr>
              <a:t>We used the </a:t>
            </a:r>
            <a:r>
              <a:rPr lang="zh-CN" altLang="en-US" sz="2800" dirty="0">
                <a:solidFill>
                  <a:srgbClr val="FF0000"/>
                </a:solidFill>
                <a:latin typeface="Avenir Medium" panose="02000503020000020003" pitchFamily="2" charset="0"/>
              </a:rPr>
              <a:t>yellowbrick</a:t>
            </a:r>
            <a:r>
              <a:rPr lang="zh-CN" altLang="en-US" sz="2800" dirty="0">
                <a:latin typeface="Avenir Medium" panose="02000503020000020003" pitchFamily="2" charset="0"/>
              </a:rPr>
              <a:t> library to visually analyze other error metrics. We plot the </a:t>
            </a:r>
            <a:r>
              <a:rPr lang="zh-CN" altLang="en-US" sz="2800" dirty="0">
                <a:solidFill>
                  <a:srgbClr val="FF0000"/>
                </a:solidFill>
                <a:latin typeface="Avenir Medium" panose="02000503020000020003" pitchFamily="2" charset="0"/>
              </a:rPr>
              <a:t>prediction error</a:t>
            </a:r>
            <a:r>
              <a:rPr lang="zh-CN" altLang="en-US" sz="2800" dirty="0">
                <a:latin typeface="Avenir Medium" panose="02000503020000020003" pitchFamily="2" charset="0"/>
              </a:rPr>
              <a:t> using the Lasso algorithm regression, which shows the difference between the actual and predicted models. From the figure we can see that the </a:t>
            </a:r>
            <a:r>
              <a:rPr lang="zh-CN" altLang="en-US" sz="2800" dirty="0">
                <a:solidFill>
                  <a:srgbClr val="FF0000"/>
                </a:solidFill>
                <a:latin typeface="Avenir Medium" panose="02000503020000020003" pitchFamily="2" charset="0"/>
              </a:rPr>
              <a:t>prediction model is close to the 45 degree</a:t>
            </a:r>
            <a:r>
              <a:rPr lang="zh-CN" altLang="en-US" sz="2800" dirty="0">
                <a:latin typeface="Avenir Medium" panose="02000503020000020003" pitchFamily="2" charset="0"/>
              </a:rPr>
              <a:t> line and matches the model.</a:t>
            </a:r>
          </a:p>
        </p:txBody>
      </p:sp>
    </p:spTree>
    <p:extLst>
      <p:ext uri="{BB962C8B-B14F-4D97-AF65-F5344CB8AC3E}">
        <p14:creationId xmlns:p14="http://schemas.microsoft.com/office/powerpoint/2010/main" val="15939155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E5F9BFD-68AF-B74C-86ED-ABE48BB2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>
                <a:latin typeface="Avenir Medium" panose="02000503020000020003" pitchFamily="2" charset="0"/>
              </a:rPr>
              <a:t>1.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ML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-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Regression</a:t>
            </a:r>
            <a:endParaRPr kumimoji="1" lang="zh-CN" altLang="en-US" sz="4800" dirty="0">
              <a:latin typeface="Avenir Medium" panose="02000503020000020003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CCE2C6-2AC9-FE4D-A17E-8C19C36C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70" y="2012315"/>
            <a:ext cx="6335122" cy="4480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D23633-A8AB-D74E-BFEB-63B3CFF59367}"/>
              </a:ext>
            </a:extLst>
          </p:cNvPr>
          <p:cNvSpPr txBox="1"/>
          <p:nvPr/>
        </p:nvSpPr>
        <p:spPr>
          <a:xfrm>
            <a:off x="7713232" y="1690688"/>
            <a:ext cx="40556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Avenir Medium" panose="02000503020000020003" pitchFamily="2" charset="0"/>
              </a:rPr>
              <a:t>Also using the </a:t>
            </a:r>
            <a:r>
              <a:rPr kumimoji="1" lang="en" altLang="zh-CN" sz="2400" dirty="0" err="1">
                <a:latin typeface="Avenir Medium" panose="02000503020000020003" pitchFamily="2" charset="0"/>
              </a:rPr>
              <a:t>yellowbrick</a:t>
            </a:r>
            <a:r>
              <a:rPr kumimoji="1" lang="en" altLang="zh-CN" sz="2400" dirty="0">
                <a:latin typeface="Avenir Medium" panose="02000503020000020003" pitchFamily="2" charset="0"/>
              </a:rPr>
              <a:t> library, we use the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Ridge Model</a:t>
            </a:r>
            <a:r>
              <a:rPr kumimoji="1" lang="en" altLang="zh-CN" sz="2400" dirty="0">
                <a:latin typeface="Avenir Medium" panose="02000503020000020003" pitchFamily="2" charset="0"/>
              </a:rPr>
              <a:t> to calculate the residual and get the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residual scatter plot</a:t>
            </a:r>
            <a:r>
              <a:rPr kumimoji="1" lang="en" altLang="zh-CN" sz="2400" dirty="0">
                <a:latin typeface="Avenir Medium" panose="02000503020000020003" pitchFamily="2" charset="0"/>
              </a:rPr>
              <a:t>. In the figure we can see that the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data is distributed near the horizontal axis</a:t>
            </a:r>
            <a:r>
              <a:rPr kumimoji="1" lang="en" altLang="zh-CN" sz="2400" dirty="0">
                <a:latin typeface="Avenir Medium" panose="02000503020000020003" pitchFamily="2" charset="0"/>
              </a:rPr>
              <a:t>, and in the histogram, our </a:t>
            </a:r>
            <a:r>
              <a:rPr kumimoji="1" lang="en" altLang="zh-CN" sz="2400" dirty="0">
                <a:solidFill>
                  <a:srgbClr val="FF0000"/>
                </a:solidFill>
                <a:latin typeface="Avenir Medium" panose="02000503020000020003" pitchFamily="2" charset="0"/>
              </a:rPr>
              <a:t>error concentration is concentrated around 0</a:t>
            </a:r>
            <a:r>
              <a:rPr kumimoji="1" lang="en" altLang="zh-CN" sz="2400" dirty="0">
                <a:latin typeface="Avenir Medium" panose="02000503020000020003" pitchFamily="2" charset="0"/>
              </a:rPr>
              <a:t>, indicating that our model fits well.</a:t>
            </a:r>
            <a:endParaRPr kumimoji="1" lang="zh-CN" altLang="en-US" sz="2400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94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93810" y="2644170"/>
            <a:ext cx="90043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2</a:t>
            </a:r>
          </a:p>
          <a:p>
            <a:pPr algn="ctr"/>
            <a:r>
              <a:rPr kumimoji="1" lang="en-US" altLang="zh-CN" sz="4800" dirty="0">
                <a:latin typeface="Avenir Medium" panose="02000503020000020003" pitchFamily="2" charset="0"/>
              </a:rPr>
              <a:t>ML – Clustering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&amp;</a:t>
            </a:r>
            <a:r>
              <a:rPr kumimoji="1" lang="zh-CN" altLang="en-US" sz="4800" dirty="0">
                <a:latin typeface="Avenir Medium" panose="02000503020000020003" pitchFamily="2" charset="0"/>
              </a:rPr>
              <a:t> </a:t>
            </a:r>
            <a:r>
              <a:rPr kumimoji="1" lang="en-US" altLang="zh-CN" sz="4800" dirty="0">
                <a:latin typeface="Avenir Medium" panose="02000503020000020003" pitchFamily="2" charset="0"/>
              </a:rPr>
              <a:t>Classification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941</Words>
  <Application>Microsoft Macintosh PowerPoint</Application>
  <PresentationFormat>宽屏</PresentationFormat>
  <Paragraphs>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等线 Light</vt:lpstr>
      <vt:lpstr>Arial</vt:lpstr>
      <vt:lpstr>Avenir Black</vt:lpstr>
      <vt:lpstr>Avenir Heavy</vt:lpstr>
      <vt:lpstr>Avenir Medium</vt:lpstr>
      <vt:lpstr>Avenir Medium Oblique</vt:lpstr>
      <vt:lpstr>Chalkboard</vt:lpstr>
      <vt:lpstr>Office 主题​​</vt:lpstr>
      <vt:lpstr>TED Talks Data Mining</vt:lpstr>
      <vt:lpstr>Subtitles</vt:lpstr>
      <vt:lpstr>PowerPoint 演示文稿</vt:lpstr>
      <vt:lpstr>1. ML - Regression</vt:lpstr>
      <vt:lpstr>1. ML - Regression</vt:lpstr>
      <vt:lpstr>1. ML - Regression</vt:lpstr>
      <vt:lpstr>1. ML - Regression</vt:lpstr>
      <vt:lpstr>1. ML - Regression</vt:lpstr>
      <vt:lpstr>PowerPoint 演示文稿</vt:lpstr>
      <vt:lpstr>2. ML - Clustering &amp; Classification</vt:lpstr>
      <vt:lpstr>2. ML - Clustering &amp; Classification</vt:lpstr>
      <vt:lpstr>2. ML - Clustering &amp; Classification</vt:lpstr>
      <vt:lpstr>ML: Timeline &amp; Difficulties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Talks Data Mining</dc:title>
  <dc:creator>Microsoft Office User</dc:creator>
  <cp:lastModifiedBy>Microsoft Office User</cp:lastModifiedBy>
  <cp:revision>63</cp:revision>
  <dcterms:created xsi:type="dcterms:W3CDTF">2019-06-03T23:33:57Z</dcterms:created>
  <dcterms:modified xsi:type="dcterms:W3CDTF">2019-06-04T11:36:33Z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